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94" r:id="rId3"/>
    <p:sldId id="291" r:id="rId4"/>
    <p:sldId id="259" r:id="rId5"/>
    <p:sldId id="295" r:id="rId6"/>
    <p:sldId id="284" r:id="rId7"/>
    <p:sldId id="285" r:id="rId8"/>
    <p:sldId id="263" r:id="rId9"/>
    <p:sldId id="293" r:id="rId10"/>
    <p:sldId id="290" r:id="rId11"/>
    <p:sldId id="280" r:id="rId12"/>
    <p:sldId id="265" r:id="rId13"/>
    <p:sldId id="269" r:id="rId14"/>
    <p:sldId id="289" r:id="rId15"/>
    <p:sldId id="264" r:id="rId16"/>
    <p:sldId id="268" r:id="rId17"/>
    <p:sldId id="256" r:id="rId18"/>
    <p:sldId id="267" r:id="rId19"/>
    <p:sldId id="261" r:id="rId20"/>
    <p:sldId id="270" r:id="rId21"/>
    <p:sldId id="271" r:id="rId22"/>
    <p:sldId id="272" r:id="rId23"/>
    <p:sldId id="273" r:id="rId24"/>
    <p:sldId id="275" r:id="rId25"/>
    <p:sldId id="278" r:id="rId26"/>
    <p:sldId id="279" r:id="rId27"/>
    <p:sldId id="277" r:id="rId28"/>
    <p:sldId id="276" r:id="rId29"/>
    <p:sldId id="257" r:id="rId30"/>
    <p:sldId id="283" r:id="rId31"/>
    <p:sldId id="287" r:id="rId32"/>
    <p:sldId id="281" r:id="rId33"/>
    <p:sldId id="282" r:id="rId34"/>
    <p:sldId id="288" r:id="rId35"/>
    <p:sldId id="258"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84936F-6C0E-415E-A6FB-7C67C488A21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E360F04F-B4C9-462B-983D-58384FF047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80696A-C173-4DB3-AA9F-9AD32BE391A4}"/>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5" name="Нижний колонтитул 4">
            <a:extLst>
              <a:ext uri="{FF2B5EF4-FFF2-40B4-BE49-F238E27FC236}">
                <a16:creationId xmlns:a16="http://schemas.microsoft.com/office/drawing/2014/main" id="{0FD64A97-C0C3-4114-9FEE-4D2FE6198BE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CD604EE-ECD4-4164-8754-95A889D078AF}"/>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665478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F58F01-3A2E-487B-AE8F-1D22246AFD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5353C79-677F-4825-8D75-27711E311E8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CCA2B22-C399-4786-AB6F-D3573586F098}"/>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5" name="Нижний колонтитул 4">
            <a:extLst>
              <a:ext uri="{FF2B5EF4-FFF2-40B4-BE49-F238E27FC236}">
                <a16:creationId xmlns:a16="http://schemas.microsoft.com/office/drawing/2014/main" id="{FCCF094D-427A-49F0-9380-F9B439E4846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B1D9663-6F11-4AA0-9A4A-07724B07106C}"/>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2369703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AC93EB-5159-4E18-BDB1-586C01128A2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F3F5ED5-C7A8-4801-B0BB-B56058ED41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F8BE1EF-8C6E-4148-87ED-880D3C055C23}"/>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5" name="Нижний колонтитул 4">
            <a:extLst>
              <a:ext uri="{FF2B5EF4-FFF2-40B4-BE49-F238E27FC236}">
                <a16:creationId xmlns:a16="http://schemas.microsoft.com/office/drawing/2014/main" id="{740A88E8-53A8-4F6B-ABFA-C0B4D064672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518103A-4A12-41AF-8C32-491CE9FDA750}"/>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60342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19B4F-A9EB-4D95-A586-99024DB4969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E16197-8082-4AB0-A282-17FDCA2FC12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A0C94E3-1870-474C-9334-9EE3B3D7A4B7}"/>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40310C1-503B-47C3-B833-D3DDDD3F7949}"/>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6" name="Нижний колонтитул 5">
            <a:extLst>
              <a:ext uri="{FF2B5EF4-FFF2-40B4-BE49-F238E27FC236}">
                <a16:creationId xmlns:a16="http://schemas.microsoft.com/office/drawing/2014/main" id="{513F9E8A-F0DE-4C12-8272-80EBB6EFAB4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00E1EE1-AB87-4679-806F-205FAC49ADCD}"/>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187146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7D8C9B-262F-410F-8A9E-B10F662ECA1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BC501B1-C8D5-443B-9267-A80DAF6DD7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E56F749-32FF-4B25-8AE6-030292F55D6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F0E5A53-115E-4FD6-9044-7E21760396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4C2E249-7C0B-43F9-A144-2A0F74ADB81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40825EB-7495-445E-9797-152EE5374CE6}"/>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8" name="Нижний колонтитул 7">
            <a:extLst>
              <a:ext uri="{FF2B5EF4-FFF2-40B4-BE49-F238E27FC236}">
                <a16:creationId xmlns:a16="http://schemas.microsoft.com/office/drawing/2014/main" id="{CBD01A2A-B439-401F-BC10-8B2199F0B54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871C832-A95C-4708-AD49-CD02BC2CBAF4}"/>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389917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0BEABF-A689-4BBC-803A-EE54A3DB7E3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5A36832-4934-46FE-96A3-F871ABDC3159}"/>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4" name="Нижний колонтитул 3">
            <a:extLst>
              <a:ext uri="{FF2B5EF4-FFF2-40B4-BE49-F238E27FC236}">
                <a16:creationId xmlns:a16="http://schemas.microsoft.com/office/drawing/2014/main" id="{E5A87AD9-53B2-444E-9D05-E184544FFCB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4A3FC0D5-B8C7-4792-BA1B-A542F7197C62}"/>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385119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EF7AB50-1011-4A0E-8554-C73C3184B0EE}"/>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3" name="Нижний колонтитул 2">
            <a:extLst>
              <a:ext uri="{FF2B5EF4-FFF2-40B4-BE49-F238E27FC236}">
                <a16:creationId xmlns:a16="http://schemas.microsoft.com/office/drawing/2014/main" id="{2A09CCDD-FC1B-4BAC-A09A-DAFF72AE663E}"/>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A4918F-E8E0-44F7-A506-CA9619702DC4}"/>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156187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BBE711-F163-4001-825F-2FB9BD3E128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5F69D9C-836B-4FE8-8A6B-055EA57129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00A1550-848A-40E6-8F00-4C4A21C65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E8EDD73-BE0A-49DB-AB92-5ED19B409FCD}"/>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6" name="Нижний колонтитул 5">
            <a:extLst>
              <a:ext uri="{FF2B5EF4-FFF2-40B4-BE49-F238E27FC236}">
                <a16:creationId xmlns:a16="http://schemas.microsoft.com/office/drawing/2014/main" id="{E507F6D6-08C2-4B50-BE52-34F8A3ADE9F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57ABD5-5939-4877-AB99-EBB5341771B8}"/>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98988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96200A-FB05-4801-A791-B402257634B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DBC58FCE-FCF5-42D5-8D86-F156AD8B05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C83B558-A035-46C4-A789-FE85E847CF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B976BDB-EDCF-4F29-811F-EF09BBB59E2D}"/>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6" name="Нижний колонтитул 5">
            <a:extLst>
              <a:ext uri="{FF2B5EF4-FFF2-40B4-BE49-F238E27FC236}">
                <a16:creationId xmlns:a16="http://schemas.microsoft.com/office/drawing/2014/main" id="{9D160EA9-207E-433E-98A9-3150ACD77B7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522FE8D-EADD-4905-A6B1-875E6E53795B}"/>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493507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3FC2FE-8E26-48E7-A185-C3E29E55CBB6}"/>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81248C9-4EF9-4FC3-AEA1-D14C5DFB5E4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88AAE82-E650-4AED-9510-88349CBA1903}"/>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5" name="Нижний колонтитул 4">
            <a:extLst>
              <a:ext uri="{FF2B5EF4-FFF2-40B4-BE49-F238E27FC236}">
                <a16:creationId xmlns:a16="http://schemas.microsoft.com/office/drawing/2014/main" id="{E3D9509D-32C8-4BFC-BDD2-09A46805DA6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5B48622-5724-4544-9165-EA6E2E48A598}"/>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32011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721FFB50-B113-486F-A622-756E217F888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A194735-FF73-4E54-AA3D-A0998569A5E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DEEB73A-8726-4DE7-8C91-422B715ACACC}"/>
              </a:ext>
            </a:extLst>
          </p:cNvPr>
          <p:cNvSpPr>
            <a:spLocks noGrp="1"/>
          </p:cNvSpPr>
          <p:nvPr>
            <p:ph type="dt" sz="half" idx="10"/>
          </p:nvPr>
        </p:nvSpPr>
        <p:spPr/>
        <p:txBody>
          <a:bodyPr/>
          <a:lstStyle/>
          <a:p>
            <a:fld id="{806C1ADC-F908-460E-B5CB-82997D96F289}" type="datetimeFigureOut">
              <a:rPr lang="ru-RU" smtClean="0"/>
              <a:t>03.11.2021</a:t>
            </a:fld>
            <a:endParaRPr lang="ru-RU"/>
          </a:p>
        </p:txBody>
      </p:sp>
      <p:sp>
        <p:nvSpPr>
          <p:cNvPr id="5" name="Нижний колонтитул 4">
            <a:extLst>
              <a:ext uri="{FF2B5EF4-FFF2-40B4-BE49-F238E27FC236}">
                <a16:creationId xmlns:a16="http://schemas.microsoft.com/office/drawing/2014/main" id="{39679B35-6A65-4ABB-A863-97502DA9EFD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DEB8333-9035-48E6-8BEA-3AC661AA156E}"/>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8777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4326E0-3503-4CE8-8E52-CFB404E69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9DF89B8-FA90-4ED6-A897-39E08B856B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FA25AD4-7307-4670-BEDF-D7DC6CBD81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6C1ADC-F908-460E-B5CB-82997D96F289}" type="datetimeFigureOut">
              <a:rPr lang="ru-RU" smtClean="0"/>
              <a:t>03.11.2021</a:t>
            </a:fld>
            <a:endParaRPr lang="ru-RU"/>
          </a:p>
        </p:txBody>
      </p:sp>
      <p:sp>
        <p:nvSpPr>
          <p:cNvPr id="5" name="Нижний колонтитул 4">
            <a:extLst>
              <a:ext uri="{FF2B5EF4-FFF2-40B4-BE49-F238E27FC236}">
                <a16:creationId xmlns:a16="http://schemas.microsoft.com/office/drawing/2014/main" id="{0FAD3F97-478B-45F2-958A-65688F3E04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2D9C0DD-EFB1-4346-932F-23DE6E396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B796FA-1555-4486-8F53-41017F414E2A}" type="slidenum">
              <a:rPr lang="ru-RU" smtClean="0"/>
              <a:t>‹#›</a:t>
            </a:fld>
            <a:endParaRPr lang="ru-RU"/>
          </a:p>
        </p:txBody>
      </p:sp>
    </p:spTree>
    <p:extLst>
      <p:ext uri="{BB962C8B-B14F-4D97-AF65-F5344CB8AC3E}">
        <p14:creationId xmlns:p14="http://schemas.microsoft.com/office/powerpoint/2010/main" val="2320314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074" name="Picture 2" descr="Этика как раздел философского знания. Лекция 19 - презентация онлайн">
            <a:extLst>
              <a:ext uri="{FF2B5EF4-FFF2-40B4-BE49-F238E27FC236}">
                <a16:creationId xmlns:a16="http://schemas.microsoft.com/office/drawing/2014/main" id="{2345F8CA-B56D-49EE-9D19-E80067AAC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053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93D2D4-26DA-4B03-BA46-1E01CA33843B}"/>
              </a:ext>
            </a:extLst>
          </p:cNvPr>
          <p:cNvSpPr>
            <a:spLocks noGrp="1"/>
          </p:cNvSpPr>
          <p:nvPr>
            <p:ph type="title"/>
          </p:nvPr>
        </p:nvSpPr>
        <p:spPr>
          <a:solidFill>
            <a:schemeClr val="accent6">
              <a:lumMod val="75000"/>
            </a:schemeClr>
          </a:solidFill>
        </p:spPr>
        <p:txBody>
          <a:bodyPr/>
          <a:lstStyle/>
          <a:p>
            <a:pPr algn="ctr"/>
            <a:r>
              <a:rPr lang="ru-RU" b="1" dirty="0"/>
              <a:t>ОСНОВНЫЕ ТЕОРИИ ЭТИКИ</a:t>
            </a:r>
          </a:p>
        </p:txBody>
      </p:sp>
      <p:sp>
        <p:nvSpPr>
          <p:cNvPr id="3" name="Объект 2">
            <a:extLst>
              <a:ext uri="{FF2B5EF4-FFF2-40B4-BE49-F238E27FC236}">
                <a16:creationId xmlns:a16="http://schemas.microsoft.com/office/drawing/2014/main" id="{0FC04B6D-3A7C-485C-8BE3-222F4E76157D}"/>
              </a:ext>
            </a:extLst>
          </p:cNvPr>
          <p:cNvSpPr>
            <a:spLocks noGrp="1"/>
          </p:cNvSpPr>
          <p:nvPr>
            <p:ph sz="half" idx="1"/>
          </p:nvPr>
        </p:nvSpPr>
        <p:spPr>
          <a:solidFill>
            <a:schemeClr val="accent4">
              <a:lumMod val="60000"/>
              <a:lumOff val="40000"/>
            </a:schemeClr>
          </a:solidFill>
        </p:spPr>
        <p:txBody>
          <a:bodyPr>
            <a:normAutofit fontScale="62500" lnSpcReduction="20000"/>
          </a:bodyPr>
          <a:lstStyle/>
          <a:p>
            <a:r>
              <a:rPr lang="ru-RU" b="1" dirty="0"/>
              <a:t>Натуралистические концепции</a:t>
            </a:r>
            <a:r>
              <a:rPr lang="ru-RU" dirty="0"/>
              <a:t>, которые говорят о том, что источник морали идет из природы, а сама мораль является моментом развития биологических (природных) закономерностей; </a:t>
            </a:r>
          </a:p>
          <a:p>
            <a:r>
              <a:rPr lang="ru-RU" b="1" dirty="0"/>
              <a:t>Социологические концепции</a:t>
            </a:r>
            <a:r>
              <a:rPr lang="ru-RU" dirty="0"/>
              <a:t>, в соответствии с которыми источник морали идет из общества, а сама она является элементом общественной организации, разновидностью социальной дисциплины; </a:t>
            </a:r>
          </a:p>
          <a:p>
            <a:r>
              <a:rPr lang="ru-RU" b="1" dirty="0"/>
              <a:t>Антропологические концепции</a:t>
            </a:r>
            <a:r>
              <a:rPr lang="ru-RU" dirty="0"/>
              <a:t>, по которым мораль происходит из человеческой природы, является его неотъемлемым качеством; </a:t>
            </a:r>
          </a:p>
          <a:p>
            <a:r>
              <a:rPr lang="ru-RU" b="1" dirty="0" err="1"/>
              <a:t>Сверхнатуралистические</a:t>
            </a:r>
            <a:r>
              <a:rPr lang="ru-RU" b="1" dirty="0"/>
              <a:t> концепции</a:t>
            </a:r>
            <a:r>
              <a:rPr lang="ru-RU" dirty="0"/>
              <a:t>, в которых говорится о том, что мораль происходит из некоего трансцендентного источника, который находится вне пределов существования человека. </a:t>
            </a:r>
          </a:p>
          <a:p>
            <a:endParaRPr lang="ru-RU" dirty="0"/>
          </a:p>
        </p:txBody>
      </p:sp>
      <p:sp>
        <p:nvSpPr>
          <p:cNvPr id="4" name="Объект 3">
            <a:extLst>
              <a:ext uri="{FF2B5EF4-FFF2-40B4-BE49-F238E27FC236}">
                <a16:creationId xmlns:a16="http://schemas.microsoft.com/office/drawing/2014/main" id="{14C9B97C-5203-406F-AD12-8053479694C0}"/>
              </a:ext>
            </a:extLst>
          </p:cNvPr>
          <p:cNvSpPr>
            <a:spLocks noGrp="1"/>
          </p:cNvSpPr>
          <p:nvPr>
            <p:ph sz="half" idx="2"/>
          </p:nvPr>
        </p:nvSpPr>
        <p:spPr/>
        <p:txBody>
          <a:bodyPr>
            <a:normAutofit fontScale="62500" lnSpcReduction="20000"/>
          </a:bodyPr>
          <a:lstStyle/>
          <a:p>
            <a:r>
              <a:rPr lang="ru-RU" sz="5400" b="1" dirty="0"/>
              <a:t>этика долга, </a:t>
            </a:r>
          </a:p>
          <a:p>
            <a:r>
              <a:rPr lang="ru-RU" sz="5400" b="1" dirty="0"/>
              <a:t>этика добродетели </a:t>
            </a:r>
          </a:p>
          <a:p>
            <a:r>
              <a:rPr lang="ru-RU" sz="5400" b="1" dirty="0"/>
              <a:t>этика ценностей</a:t>
            </a:r>
          </a:p>
        </p:txBody>
      </p:sp>
    </p:spTree>
    <p:extLst>
      <p:ext uri="{BB962C8B-B14F-4D97-AF65-F5344CB8AC3E}">
        <p14:creationId xmlns:p14="http://schemas.microsoft.com/office/powerpoint/2010/main" val="1304599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1FF831-4D92-4FEB-B4DD-B7E27C70F713}"/>
              </a:ext>
            </a:extLst>
          </p:cNvPr>
          <p:cNvSpPr>
            <a:spLocks noGrp="1"/>
          </p:cNvSpPr>
          <p:nvPr>
            <p:ph type="title"/>
          </p:nvPr>
        </p:nvSpPr>
        <p:spPr>
          <a:solidFill>
            <a:schemeClr val="accent6">
              <a:lumMod val="60000"/>
              <a:lumOff val="40000"/>
            </a:schemeClr>
          </a:solidFill>
        </p:spPr>
        <p:txBody>
          <a:bodyPr/>
          <a:lstStyle/>
          <a:p>
            <a:pPr algn="ctr"/>
            <a:r>
              <a:rPr lang="ru-RU" b="1" dirty="0"/>
              <a:t>ЗАКОНЫ ЭТИКИ</a:t>
            </a:r>
          </a:p>
        </p:txBody>
      </p:sp>
      <p:sp>
        <p:nvSpPr>
          <p:cNvPr id="4" name="Объект 3">
            <a:extLst>
              <a:ext uri="{FF2B5EF4-FFF2-40B4-BE49-F238E27FC236}">
                <a16:creationId xmlns:a16="http://schemas.microsoft.com/office/drawing/2014/main" id="{6DDD67B4-2697-4DA5-9B4D-12A32BBD1C2D}"/>
              </a:ext>
            </a:extLst>
          </p:cNvPr>
          <p:cNvSpPr>
            <a:spLocks noGrp="1"/>
          </p:cNvSpPr>
          <p:nvPr>
            <p:ph sz="half" idx="2"/>
          </p:nvPr>
        </p:nvSpPr>
        <p:spPr>
          <a:solidFill>
            <a:schemeClr val="accent4">
              <a:lumMod val="60000"/>
              <a:lumOff val="40000"/>
            </a:schemeClr>
          </a:solidFill>
        </p:spPr>
        <p:txBody>
          <a:bodyPr>
            <a:normAutofit fontScale="70000" lnSpcReduction="20000"/>
          </a:bodyPr>
          <a:lstStyle/>
          <a:p>
            <a:r>
              <a:rPr lang="ru-RU" dirty="0"/>
              <a:t>Правильно ли мы трактуем принцип </a:t>
            </a:r>
            <a:r>
              <a:rPr lang="ru-RU" b="1" dirty="0"/>
              <a:t>«око за око»</a:t>
            </a:r>
            <a:r>
              <a:rPr lang="ru-RU" dirty="0"/>
              <a:t>? Почему он вовсе не так кровожаден, как принято считать? </a:t>
            </a:r>
            <a:br>
              <a:rPr lang="ru-RU" dirty="0"/>
            </a:br>
            <a:br>
              <a:rPr lang="ru-RU" dirty="0"/>
            </a:br>
            <a:r>
              <a:rPr lang="ru-RU" dirty="0"/>
              <a:t>🥇 Почему и на Востоке, и на Западе знают </a:t>
            </a:r>
            <a:r>
              <a:rPr lang="ru-RU" b="1" dirty="0"/>
              <a:t>«золотое правило морали»,</a:t>
            </a:r>
            <a:r>
              <a:rPr lang="ru-RU" dirty="0"/>
              <a:t> но применяют его, в сущности, противоположным образом?</a:t>
            </a:r>
            <a:br>
              <a:rPr lang="ru-RU" dirty="0"/>
            </a:br>
            <a:br>
              <a:rPr lang="ru-RU" dirty="0"/>
            </a:br>
            <a:r>
              <a:rPr lang="ru-RU" dirty="0"/>
              <a:t>🤕 Что значит </a:t>
            </a:r>
            <a:r>
              <a:rPr lang="ru-RU" b="1" dirty="0"/>
              <a:t>«подставь вторую щеку»</a:t>
            </a:r>
            <a:r>
              <a:rPr lang="ru-RU" dirty="0"/>
              <a:t>? Это проявление силы или слабости? А может быть, это про силу слабости? Или про слабость силы?</a:t>
            </a:r>
            <a:br>
              <a:rPr lang="ru-RU" dirty="0"/>
            </a:br>
            <a:br>
              <a:rPr lang="ru-RU" dirty="0"/>
            </a:br>
            <a:r>
              <a:rPr lang="ru-RU" dirty="0"/>
              <a:t>🙌 Все знают про принцип </a:t>
            </a:r>
            <a:r>
              <a:rPr lang="ru-RU" b="1" dirty="0"/>
              <a:t>«золотой середины»</a:t>
            </a:r>
            <a:r>
              <a:rPr lang="ru-RU" dirty="0"/>
              <a:t> — но разве между любыми противоположностями будет правильным искать середину?</a:t>
            </a:r>
          </a:p>
        </p:txBody>
      </p:sp>
      <p:pic>
        <p:nvPicPr>
          <p:cNvPr id="5" name="Picture 2" descr="Этика, эстетика, аксиология - презентация онлайн">
            <a:extLst>
              <a:ext uri="{FF2B5EF4-FFF2-40B4-BE49-F238E27FC236}">
                <a16:creationId xmlns:a16="http://schemas.microsoft.com/office/drawing/2014/main" id="{7745249A-BB85-44B5-9B9D-D1B725EF775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197487"/>
          </a:xfrm>
          <a:prstGeom prst="rect">
            <a:avLst/>
          </a:prstGeom>
          <a:solidFill>
            <a:schemeClr val="accent4">
              <a:lumMod val="40000"/>
              <a:lumOff val="60000"/>
            </a:schemeClr>
          </a:solidFill>
          <a:extLst/>
        </p:spPr>
      </p:pic>
    </p:spTree>
    <p:extLst>
      <p:ext uri="{BB962C8B-B14F-4D97-AF65-F5344CB8AC3E}">
        <p14:creationId xmlns:p14="http://schemas.microsoft.com/office/powerpoint/2010/main" val="554896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4098" name="Picture 2" descr="Мораль и этика - презентация онлайн">
            <a:extLst>
              <a:ext uri="{FF2B5EF4-FFF2-40B4-BE49-F238E27FC236}">
                <a16:creationId xmlns:a16="http://schemas.microsoft.com/office/drawing/2014/main" id="{619E6EBE-979C-44BF-BB1C-AB1423B90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083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4B2527-F7B9-426F-98E0-3B6FB8777327}"/>
              </a:ext>
            </a:extLst>
          </p:cNvPr>
          <p:cNvSpPr>
            <a:spLocks noGrp="1"/>
          </p:cNvSpPr>
          <p:nvPr>
            <p:ph type="title"/>
          </p:nvPr>
        </p:nvSpPr>
        <p:spPr>
          <a:solidFill>
            <a:schemeClr val="accent6">
              <a:lumMod val="60000"/>
              <a:lumOff val="40000"/>
            </a:schemeClr>
          </a:solidFill>
        </p:spPr>
        <p:txBody>
          <a:bodyPr/>
          <a:lstStyle/>
          <a:p>
            <a:pPr algn="ctr"/>
            <a:r>
              <a:rPr lang="ru-RU" b="1" dirty="0"/>
              <a:t>ЧТО ЕСТЬ БЛАГО?</a:t>
            </a:r>
          </a:p>
        </p:txBody>
      </p:sp>
      <p:sp>
        <p:nvSpPr>
          <p:cNvPr id="3" name="Объект 2">
            <a:extLst>
              <a:ext uri="{FF2B5EF4-FFF2-40B4-BE49-F238E27FC236}">
                <a16:creationId xmlns:a16="http://schemas.microsoft.com/office/drawing/2014/main" id="{408108B6-DBBD-42F3-901E-DE7CF93F5E53}"/>
              </a:ext>
            </a:extLst>
          </p:cNvPr>
          <p:cNvSpPr>
            <a:spLocks noGrp="1"/>
          </p:cNvSpPr>
          <p:nvPr>
            <p:ph sz="half" idx="1"/>
          </p:nvPr>
        </p:nvSpPr>
        <p:spPr>
          <a:solidFill>
            <a:schemeClr val="accent4">
              <a:lumMod val="60000"/>
              <a:lumOff val="40000"/>
            </a:schemeClr>
          </a:solidFill>
        </p:spPr>
        <p:txBody>
          <a:bodyPr>
            <a:normAutofit fontScale="55000" lnSpcReduction="20000"/>
          </a:bodyPr>
          <a:lstStyle/>
          <a:p>
            <a:pPr fontAlgn="t"/>
            <a:r>
              <a:rPr lang="ru-RU" b="1" dirty="0"/>
              <a:t>Благо по СОКРАТУ</a:t>
            </a:r>
          </a:p>
          <a:p>
            <a:pPr fontAlgn="t"/>
            <a:r>
              <a:rPr lang="ru-RU" b="1" dirty="0"/>
              <a:t>Что же такое благо (добро - синоним блага) в понимании античного мыслителя? </a:t>
            </a:r>
          </a:p>
          <a:p>
            <a:pPr fontAlgn="t"/>
            <a:r>
              <a:rPr lang="ru-RU" b="1" dirty="0"/>
              <a:t>Добро, к которому всегда стремятся люди, есть все то, что полезно человеку. Конечно, полезное одному может быть вредно другому, рассуждал Сократ. Стало быть, полезное есть благо для того, кому оно полезно. Поэтому благо как полезное есть всё то, что способствует здоровью тела и души, служит достижению прекрасных целей. Стремиться к благу означает стремиться к счастью. Оно есть наслаждение жизнью, получение удовольствий, но не самих по себе, а за вычетом дурных последствий.</a:t>
            </a:r>
          </a:p>
          <a:p>
            <a:pPr fontAlgn="t"/>
            <a:r>
              <a:rPr lang="ru-RU" b="1" dirty="0"/>
              <a:t>К достижению блага, считал Сократ, нас ведет добродетель, которая означает «деяние добра», т. е. человек совершает такие поступки, которые несут в себе благое. </a:t>
            </a:r>
          </a:p>
          <a:p>
            <a:pPr fontAlgn="t"/>
            <a:r>
              <a:rPr lang="ru-RU" b="1" dirty="0"/>
              <a:t>Он выделял значение знания как способность разума отличать полезное и доброе от всего вредного и злого. Знание есть благо, которое невозможно позаимствовать у другого человека. </a:t>
            </a:r>
          </a:p>
          <a:p>
            <a:endParaRPr lang="ru-RU" dirty="0"/>
          </a:p>
        </p:txBody>
      </p:sp>
      <p:sp>
        <p:nvSpPr>
          <p:cNvPr id="4" name="Объект 3">
            <a:extLst>
              <a:ext uri="{FF2B5EF4-FFF2-40B4-BE49-F238E27FC236}">
                <a16:creationId xmlns:a16="http://schemas.microsoft.com/office/drawing/2014/main" id="{F0B01BF1-34F8-4A16-95CD-B32BF2FF4BA8}"/>
              </a:ext>
            </a:extLst>
          </p:cNvPr>
          <p:cNvSpPr>
            <a:spLocks noGrp="1"/>
          </p:cNvSpPr>
          <p:nvPr>
            <p:ph sz="half" idx="2"/>
          </p:nvPr>
        </p:nvSpPr>
        <p:spPr>
          <a:solidFill>
            <a:schemeClr val="accent5">
              <a:lumMod val="60000"/>
              <a:lumOff val="40000"/>
            </a:schemeClr>
          </a:solidFill>
        </p:spPr>
        <p:txBody>
          <a:bodyPr>
            <a:noAutofit/>
          </a:bodyPr>
          <a:lstStyle/>
          <a:p>
            <a:r>
              <a:rPr lang="ru-RU" sz="1600" b="1" dirty="0"/>
              <a:t>Благо, по ПЛАТОНУ, - это высшая духовная нравственная ценность. </a:t>
            </a:r>
          </a:p>
          <a:p>
            <a:r>
              <a:rPr lang="ru-RU" sz="1600" b="1" dirty="0"/>
              <a:t>Благо венчает иерархию мира идей и уподобляется Солнцу, которое дает всему живому не только возможность быть видимым, но и способствует рождению, росту, питанию. </a:t>
            </a:r>
          </a:p>
          <a:p>
            <a:r>
              <a:rPr lang="ru-RU" sz="1600" b="1" dirty="0"/>
              <a:t>Благо как идею трудно постигнуть умом, оно проявляется в истине, в прекрасном и добродетельном поступке. Благо придает познаваемым вещам истинность, а человека наделяет способностью ее познать. </a:t>
            </a:r>
          </a:p>
          <a:p>
            <a:r>
              <a:rPr lang="ru-RU" sz="1600" b="1" dirty="0"/>
              <a:t>Было бы «правильно считать познание и истину имеющими образ блага, но признать что-либо из них самим благом было бы неправильно: благо по его свойствам надо ценить еще больше»</a:t>
            </a:r>
          </a:p>
        </p:txBody>
      </p:sp>
    </p:spTree>
    <p:extLst>
      <p:ext uri="{BB962C8B-B14F-4D97-AF65-F5344CB8AC3E}">
        <p14:creationId xmlns:p14="http://schemas.microsoft.com/office/powerpoint/2010/main" val="2718113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3A301B-8BA3-4D47-96CF-C5CD823F44A8}"/>
              </a:ext>
            </a:extLst>
          </p:cNvPr>
          <p:cNvSpPr>
            <a:spLocks noGrp="1"/>
          </p:cNvSpPr>
          <p:nvPr>
            <p:ph type="title"/>
          </p:nvPr>
        </p:nvSpPr>
        <p:spPr/>
        <p:txBody>
          <a:bodyPr>
            <a:noAutofit/>
          </a:bodyPr>
          <a:lstStyle/>
          <a:p>
            <a:pPr algn="ctr"/>
            <a:r>
              <a:rPr lang="kk-KZ" sz="3200" b="1" dirty="0" err="1"/>
              <a:t>Философское</a:t>
            </a:r>
            <a:r>
              <a:rPr lang="kk-KZ" sz="3200" b="1" dirty="0"/>
              <a:t> </a:t>
            </a:r>
            <a:r>
              <a:rPr lang="kk-KZ" sz="3200" b="1" dirty="0" err="1"/>
              <a:t>учение</a:t>
            </a:r>
            <a:r>
              <a:rPr lang="kk-KZ" sz="3200" b="1" dirty="0"/>
              <a:t> о </a:t>
            </a:r>
            <a:r>
              <a:rPr lang="kk-KZ" sz="3200" b="1" dirty="0" err="1"/>
              <a:t>ценностях</a:t>
            </a:r>
            <a:r>
              <a:rPr lang="kk-KZ" sz="3200" b="1" dirty="0"/>
              <a:t> </a:t>
            </a:r>
            <a:r>
              <a:rPr lang="kk-KZ" sz="3200" b="1" dirty="0" err="1"/>
              <a:t>называется</a:t>
            </a:r>
            <a:r>
              <a:rPr lang="kk-KZ" sz="3200" b="1" dirty="0"/>
              <a:t> </a:t>
            </a:r>
            <a:r>
              <a:rPr lang="kk-KZ" sz="3200" b="1" dirty="0" err="1"/>
              <a:t>аксиология</a:t>
            </a:r>
            <a:r>
              <a:rPr lang="kk-KZ" sz="3200" b="1" dirty="0"/>
              <a:t> </a:t>
            </a:r>
            <a:br>
              <a:rPr lang="kk-KZ" sz="3200" b="1" dirty="0"/>
            </a:br>
            <a:r>
              <a:rPr lang="kk-KZ" sz="3200" b="1" dirty="0"/>
              <a:t>(от </a:t>
            </a:r>
            <a:r>
              <a:rPr lang="kk-KZ" sz="3200" b="1" dirty="0" err="1"/>
              <a:t>греч</a:t>
            </a:r>
            <a:r>
              <a:rPr lang="kk-KZ" sz="3200" b="1" dirty="0"/>
              <a:t>. </a:t>
            </a:r>
            <a:r>
              <a:rPr lang="kk-KZ" sz="3200" b="1" dirty="0" err="1"/>
              <a:t>axios</a:t>
            </a:r>
            <a:r>
              <a:rPr lang="kk-KZ" sz="3200" b="1" dirty="0"/>
              <a:t> – </a:t>
            </a:r>
            <a:r>
              <a:rPr lang="kk-KZ" sz="3200" b="1" dirty="0" err="1"/>
              <a:t>ценности</a:t>
            </a:r>
            <a:r>
              <a:rPr lang="kk-KZ" sz="3200" b="1" dirty="0"/>
              <a:t> и </a:t>
            </a:r>
            <a:r>
              <a:rPr lang="kk-KZ" sz="3200" b="1" dirty="0" err="1"/>
              <a:t>logos</a:t>
            </a:r>
            <a:r>
              <a:rPr lang="kk-KZ" sz="3200" b="1" dirty="0"/>
              <a:t> – </a:t>
            </a:r>
            <a:r>
              <a:rPr lang="kk-KZ" sz="3200" b="1" dirty="0" err="1"/>
              <a:t>учение</a:t>
            </a:r>
            <a:r>
              <a:rPr lang="kk-KZ" sz="3200" b="1" dirty="0"/>
              <a:t>). </a:t>
            </a:r>
            <a:endParaRPr lang="ru-RU" sz="3200" b="1" dirty="0"/>
          </a:p>
        </p:txBody>
      </p:sp>
      <p:sp>
        <p:nvSpPr>
          <p:cNvPr id="3" name="Объект 2">
            <a:extLst>
              <a:ext uri="{FF2B5EF4-FFF2-40B4-BE49-F238E27FC236}">
                <a16:creationId xmlns:a16="http://schemas.microsoft.com/office/drawing/2014/main" id="{F50EBF96-213A-4451-85D4-3F6025C6C1CA}"/>
              </a:ext>
            </a:extLst>
          </p:cNvPr>
          <p:cNvSpPr>
            <a:spLocks noGrp="1"/>
          </p:cNvSpPr>
          <p:nvPr>
            <p:ph sz="half" idx="1"/>
          </p:nvPr>
        </p:nvSpPr>
        <p:spPr/>
        <p:txBody>
          <a:bodyPr>
            <a:normAutofit/>
          </a:bodyPr>
          <a:lstStyle/>
          <a:p>
            <a:pPr algn="just"/>
            <a:r>
              <a:rPr lang="kk-KZ" sz="1600" dirty="0"/>
              <a:t>В </a:t>
            </a:r>
            <a:r>
              <a:rPr lang="kk-KZ" sz="1600" dirty="0" err="1"/>
              <a:t>зависимости</a:t>
            </a:r>
            <a:r>
              <a:rPr lang="kk-KZ" sz="1600" dirty="0"/>
              <a:t> от </a:t>
            </a:r>
            <a:r>
              <a:rPr lang="kk-KZ" sz="1600" dirty="0" err="1"/>
              <a:t>понимания</a:t>
            </a:r>
            <a:r>
              <a:rPr lang="kk-KZ" sz="1600" dirty="0"/>
              <a:t> </a:t>
            </a:r>
            <a:r>
              <a:rPr lang="kk-KZ" sz="1600" dirty="0" err="1"/>
              <a:t>природы</a:t>
            </a:r>
            <a:r>
              <a:rPr lang="kk-KZ" sz="1600" dirty="0"/>
              <a:t> </a:t>
            </a:r>
            <a:r>
              <a:rPr lang="kk-KZ" sz="1600" dirty="0" err="1"/>
              <a:t>ценностей</a:t>
            </a:r>
            <a:r>
              <a:rPr lang="kk-KZ" sz="1600" dirty="0"/>
              <a:t>, </a:t>
            </a:r>
            <a:r>
              <a:rPr lang="kk-KZ" sz="1600" dirty="0" err="1"/>
              <a:t>сформулировалось</a:t>
            </a:r>
            <a:r>
              <a:rPr lang="kk-KZ" sz="1600" dirty="0"/>
              <a:t> </a:t>
            </a:r>
            <a:r>
              <a:rPr lang="kk-KZ" sz="1600" dirty="0" err="1"/>
              <a:t>несколько</a:t>
            </a:r>
            <a:r>
              <a:rPr lang="kk-KZ" sz="1600" dirty="0"/>
              <a:t> </a:t>
            </a:r>
            <a:r>
              <a:rPr lang="kk-KZ" sz="1600" dirty="0" err="1"/>
              <a:t>теорий</a:t>
            </a:r>
            <a:r>
              <a:rPr lang="kk-KZ" sz="1600" dirty="0"/>
              <a:t>. </a:t>
            </a:r>
            <a:endParaRPr lang="ru-RU" sz="1600" dirty="0"/>
          </a:p>
          <a:p>
            <a:pPr algn="just"/>
            <a:r>
              <a:rPr lang="kk-KZ" sz="1600" dirty="0"/>
              <a:t>1. </a:t>
            </a:r>
            <a:r>
              <a:rPr lang="kk-KZ" sz="1600" b="1" dirty="0" err="1"/>
              <a:t>Натуралистический</a:t>
            </a:r>
            <a:r>
              <a:rPr lang="kk-KZ" sz="1600" b="1" dirty="0"/>
              <a:t> психологизм </a:t>
            </a:r>
            <a:r>
              <a:rPr lang="kk-KZ" sz="1600" dirty="0"/>
              <a:t>– </a:t>
            </a:r>
            <a:r>
              <a:rPr lang="kk-KZ" sz="1600" dirty="0" err="1"/>
              <a:t>ценности</a:t>
            </a:r>
            <a:r>
              <a:rPr lang="kk-KZ" sz="1600" dirty="0"/>
              <a:t> </a:t>
            </a:r>
            <a:r>
              <a:rPr lang="kk-KZ" sz="1600" dirty="0" err="1"/>
              <a:t>понимаются</a:t>
            </a:r>
            <a:r>
              <a:rPr lang="kk-KZ" sz="1600" dirty="0"/>
              <a:t> </a:t>
            </a:r>
            <a:r>
              <a:rPr lang="kk-KZ" sz="1600" dirty="0" err="1"/>
              <a:t>как</a:t>
            </a:r>
            <a:r>
              <a:rPr lang="kk-KZ" sz="1600" dirty="0"/>
              <a:t> </a:t>
            </a:r>
            <a:r>
              <a:rPr lang="kk-KZ" sz="1600" dirty="0" err="1"/>
              <a:t>объективные</a:t>
            </a:r>
            <a:r>
              <a:rPr lang="kk-KZ" sz="1600" dirty="0"/>
              <a:t> факторы </a:t>
            </a:r>
            <a:r>
              <a:rPr lang="kk-KZ" sz="1600" dirty="0" err="1"/>
              <a:t>реальности</a:t>
            </a:r>
            <a:r>
              <a:rPr lang="kk-KZ" sz="1600" dirty="0"/>
              <a:t> и </a:t>
            </a:r>
            <a:r>
              <a:rPr lang="kk-KZ" sz="1600" dirty="0" err="1"/>
              <a:t>зависят</a:t>
            </a:r>
            <a:r>
              <a:rPr lang="kk-KZ" sz="1600" dirty="0"/>
              <a:t> от </a:t>
            </a:r>
            <a:r>
              <a:rPr lang="kk-KZ" sz="1600" dirty="0" err="1"/>
              <a:t>биологических</a:t>
            </a:r>
            <a:r>
              <a:rPr lang="kk-KZ" sz="1600" dirty="0"/>
              <a:t>, а </a:t>
            </a:r>
            <a:r>
              <a:rPr lang="kk-KZ" sz="1600" dirty="0" err="1"/>
              <a:t>также</a:t>
            </a:r>
            <a:r>
              <a:rPr lang="kk-KZ" sz="1600" dirty="0"/>
              <a:t> </a:t>
            </a:r>
            <a:r>
              <a:rPr lang="kk-KZ" sz="1600" dirty="0" err="1"/>
              <a:t>психологических</a:t>
            </a:r>
            <a:r>
              <a:rPr lang="kk-KZ" sz="1600" dirty="0"/>
              <a:t> </a:t>
            </a:r>
            <a:r>
              <a:rPr lang="kk-KZ" sz="1600" dirty="0" err="1"/>
              <a:t>потребностей</a:t>
            </a:r>
            <a:r>
              <a:rPr lang="kk-KZ" sz="1600" dirty="0"/>
              <a:t> </a:t>
            </a:r>
            <a:r>
              <a:rPr lang="kk-KZ" sz="1600" dirty="0" err="1"/>
              <a:t>людей</a:t>
            </a:r>
            <a:r>
              <a:rPr lang="kk-KZ" sz="1600" dirty="0"/>
              <a:t>. </a:t>
            </a:r>
            <a:r>
              <a:rPr lang="kk-KZ" sz="1600" dirty="0" err="1"/>
              <a:t>Следовательно</a:t>
            </a:r>
            <a:r>
              <a:rPr lang="kk-KZ" sz="1600" dirty="0"/>
              <a:t>, </a:t>
            </a:r>
            <a:r>
              <a:rPr lang="kk-KZ" sz="1600" dirty="0" err="1"/>
              <a:t>каждый</a:t>
            </a:r>
            <a:r>
              <a:rPr lang="kk-KZ" sz="1600" dirty="0"/>
              <a:t> </a:t>
            </a:r>
            <a:r>
              <a:rPr lang="kk-KZ" sz="1600" dirty="0" err="1"/>
              <a:t>предмет</a:t>
            </a:r>
            <a:r>
              <a:rPr lang="kk-KZ" sz="1600" dirty="0"/>
              <a:t>, </a:t>
            </a:r>
            <a:r>
              <a:rPr lang="kk-KZ" sz="1600" dirty="0" err="1"/>
              <a:t>удовлетворяющий</a:t>
            </a:r>
            <a:r>
              <a:rPr lang="kk-KZ" sz="1600" dirty="0"/>
              <a:t> </a:t>
            </a:r>
            <a:r>
              <a:rPr lang="kk-KZ" sz="1600" dirty="0" err="1"/>
              <a:t>какую-либо</a:t>
            </a:r>
            <a:r>
              <a:rPr lang="kk-KZ" sz="1600" dirty="0"/>
              <a:t> </a:t>
            </a:r>
            <a:r>
              <a:rPr lang="kk-KZ" sz="1600" dirty="0" err="1"/>
              <a:t>потребность</a:t>
            </a:r>
            <a:r>
              <a:rPr lang="kk-KZ" sz="1600" dirty="0"/>
              <a:t> </a:t>
            </a:r>
            <a:r>
              <a:rPr lang="kk-KZ" sz="1600" dirty="0" err="1"/>
              <a:t>людей</a:t>
            </a:r>
            <a:r>
              <a:rPr lang="kk-KZ" sz="1600" dirty="0"/>
              <a:t>, </a:t>
            </a:r>
            <a:r>
              <a:rPr lang="kk-KZ" sz="1600" dirty="0" err="1"/>
              <a:t>является</a:t>
            </a:r>
            <a:r>
              <a:rPr lang="kk-KZ" sz="1600" dirty="0"/>
              <a:t> </a:t>
            </a:r>
            <a:r>
              <a:rPr lang="kk-KZ" sz="1600" dirty="0" err="1"/>
              <a:t>ценностью</a:t>
            </a:r>
            <a:r>
              <a:rPr lang="kk-KZ" sz="1600" dirty="0"/>
              <a:t>. </a:t>
            </a:r>
            <a:endParaRPr lang="ru-RU" sz="1600" dirty="0"/>
          </a:p>
          <a:p>
            <a:pPr algn="just"/>
            <a:r>
              <a:rPr lang="kk-KZ" sz="1600" dirty="0"/>
              <a:t>2. </a:t>
            </a:r>
            <a:r>
              <a:rPr lang="kk-KZ" sz="1600" b="1" dirty="0" err="1"/>
              <a:t>Аксиологический</a:t>
            </a:r>
            <a:r>
              <a:rPr lang="kk-KZ" sz="1600" b="1" dirty="0"/>
              <a:t> </a:t>
            </a:r>
            <a:r>
              <a:rPr lang="kk-KZ" sz="1600" b="1" dirty="0" err="1"/>
              <a:t>трансцендентализм</a:t>
            </a:r>
            <a:r>
              <a:rPr lang="kk-KZ" sz="1600" b="1" dirty="0"/>
              <a:t> </a:t>
            </a:r>
            <a:r>
              <a:rPr lang="kk-KZ" sz="1600" dirty="0"/>
              <a:t>– </a:t>
            </a:r>
            <a:r>
              <a:rPr lang="kk-KZ" sz="1600" dirty="0" err="1"/>
              <a:t>ценность</a:t>
            </a:r>
            <a:r>
              <a:rPr lang="kk-KZ" sz="1600" dirty="0"/>
              <a:t> </a:t>
            </a:r>
            <a:r>
              <a:rPr lang="kk-KZ" sz="1600" dirty="0" err="1"/>
              <a:t>понимается</a:t>
            </a:r>
            <a:r>
              <a:rPr lang="kk-KZ" sz="1600" dirty="0"/>
              <a:t> </a:t>
            </a:r>
            <a:r>
              <a:rPr lang="kk-KZ" sz="1600" dirty="0" err="1"/>
              <a:t>как</a:t>
            </a:r>
            <a:r>
              <a:rPr lang="kk-KZ" sz="1600" dirty="0"/>
              <a:t> </a:t>
            </a:r>
            <a:r>
              <a:rPr lang="kk-KZ" sz="1600" dirty="0" err="1"/>
              <a:t>идеальное</a:t>
            </a:r>
            <a:r>
              <a:rPr lang="kk-KZ" sz="1600" dirty="0"/>
              <a:t> </a:t>
            </a:r>
            <a:r>
              <a:rPr lang="kk-KZ" sz="1600" dirty="0" err="1"/>
              <a:t>бытие</a:t>
            </a:r>
            <a:r>
              <a:rPr lang="kk-KZ" sz="1600" dirty="0"/>
              <a:t>. </a:t>
            </a:r>
            <a:r>
              <a:rPr lang="kk-KZ" sz="1600" dirty="0" err="1"/>
              <a:t>Она</a:t>
            </a:r>
            <a:r>
              <a:rPr lang="kk-KZ" sz="1600" dirty="0"/>
              <a:t> не </a:t>
            </a:r>
            <a:r>
              <a:rPr lang="kk-KZ" sz="1600" dirty="0" err="1"/>
              <a:t>реальность</a:t>
            </a:r>
            <a:r>
              <a:rPr lang="kk-KZ" sz="1600" dirty="0"/>
              <a:t>, а идеал, </a:t>
            </a:r>
            <a:r>
              <a:rPr lang="kk-KZ" sz="1600" dirty="0" err="1"/>
              <a:t>носителем</a:t>
            </a:r>
            <a:r>
              <a:rPr lang="kk-KZ" sz="1600" dirty="0"/>
              <a:t> </a:t>
            </a:r>
            <a:r>
              <a:rPr lang="kk-KZ" sz="1600" dirty="0" err="1"/>
              <a:t>которого</a:t>
            </a:r>
            <a:r>
              <a:rPr lang="kk-KZ" sz="1600" dirty="0"/>
              <a:t> </a:t>
            </a:r>
            <a:r>
              <a:rPr lang="kk-KZ" sz="1600" dirty="0" err="1"/>
              <a:t>является</a:t>
            </a:r>
            <a:r>
              <a:rPr lang="kk-KZ" sz="1600" dirty="0"/>
              <a:t> </a:t>
            </a:r>
            <a:r>
              <a:rPr lang="kk-KZ" sz="1600" dirty="0" err="1"/>
              <a:t>запредельный</a:t>
            </a:r>
            <a:r>
              <a:rPr lang="kk-KZ" sz="1600" dirty="0"/>
              <a:t> субъект (</a:t>
            </a:r>
            <a:r>
              <a:rPr lang="kk-KZ" sz="1600" dirty="0" err="1"/>
              <a:t>Абсолютный</a:t>
            </a:r>
            <a:r>
              <a:rPr lang="kk-KZ" sz="1600" dirty="0"/>
              <a:t> </a:t>
            </a:r>
            <a:r>
              <a:rPr lang="kk-KZ" sz="1600" dirty="0" err="1"/>
              <a:t>дух</a:t>
            </a:r>
            <a:r>
              <a:rPr lang="kk-KZ" sz="1600" dirty="0"/>
              <a:t>, </a:t>
            </a:r>
            <a:r>
              <a:rPr lang="kk-KZ" sz="1600" dirty="0" err="1"/>
              <a:t>мировой</a:t>
            </a:r>
            <a:r>
              <a:rPr lang="kk-KZ" sz="1600" dirty="0"/>
              <a:t> </a:t>
            </a:r>
            <a:r>
              <a:rPr lang="kk-KZ" sz="1600" dirty="0" err="1"/>
              <a:t>разум</a:t>
            </a:r>
            <a:r>
              <a:rPr lang="kk-KZ" sz="1600" dirty="0"/>
              <a:t>), </a:t>
            </a:r>
            <a:r>
              <a:rPr lang="kk-KZ" sz="1600" dirty="0" err="1"/>
              <a:t>т.е</a:t>
            </a:r>
            <a:r>
              <a:rPr lang="kk-KZ" sz="1600" dirty="0"/>
              <a:t>. “</a:t>
            </a:r>
            <a:r>
              <a:rPr lang="kk-KZ" sz="1600" dirty="0" err="1"/>
              <a:t>сознание</a:t>
            </a:r>
            <a:r>
              <a:rPr lang="kk-KZ" sz="1600" dirty="0"/>
              <a:t> </a:t>
            </a:r>
            <a:r>
              <a:rPr lang="kk-KZ" sz="1600" dirty="0" err="1"/>
              <a:t>вообще</a:t>
            </a:r>
            <a:r>
              <a:rPr lang="kk-KZ" sz="1600" dirty="0"/>
              <a:t>”. </a:t>
            </a:r>
            <a:r>
              <a:rPr lang="kk-KZ" sz="1600" dirty="0" err="1"/>
              <a:t>При</a:t>
            </a:r>
            <a:r>
              <a:rPr lang="kk-KZ" sz="1600" dirty="0"/>
              <a:t> </a:t>
            </a:r>
            <a:r>
              <a:rPr lang="kk-KZ" sz="1600" dirty="0" err="1"/>
              <a:t>данном</a:t>
            </a:r>
            <a:r>
              <a:rPr lang="kk-KZ" sz="1600" dirty="0"/>
              <a:t> </a:t>
            </a:r>
            <a:r>
              <a:rPr lang="kk-KZ" sz="1600" dirty="0" err="1"/>
              <a:t>подходе</a:t>
            </a:r>
            <a:r>
              <a:rPr lang="kk-KZ" sz="1600" dirty="0"/>
              <a:t> </a:t>
            </a:r>
            <a:r>
              <a:rPr lang="kk-KZ" sz="1600" dirty="0" err="1"/>
              <a:t>ценности</a:t>
            </a:r>
            <a:r>
              <a:rPr lang="kk-KZ" sz="1600" dirty="0"/>
              <a:t> не </a:t>
            </a:r>
            <a:r>
              <a:rPr lang="kk-KZ" sz="1600" dirty="0" err="1"/>
              <a:t>зависят</a:t>
            </a:r>
            <a:r>
              <a:rPr lang="kk-KZ" sz="1600" dirty="0"/>
              <a:t> от </a:t>
            </a:r>
            <a:r>
              <a:rPr lang="kk-KZ" sz="1600" dirty="0" err="1"/>
              <a:t>человека</a:t>
            </a:r>
            <a:r>
              <a:rPr lang="kk-KZ" sz="1600" dirty="0"/>
              <a:t>. </a:t>
            </a:r>
            <a:endParaRPr lang="ru-RU" sz="1600" dirty="0"/>
          </a:p>
          <a:p>
            <a:pPr algn="just"/>
            <a:r>
              <a:rPr lang="kk-KZ" sz="1600" dirty="0"/>
              <a:t>3. </a:t>
            </a:r>
            <a:r>
              <a:rPr lang="kk-KZ" sz="1600" b="1" dirty="0" err="1"/>
              <a:t>Персоналистический</a:t>
            </a:r>
            <a:r>
              <a:rPr lang="kk-KZ" sz="1600" b="1" dirty="0"/>
              <a:t> </a:t>
            </a:r>
            <a:r>
              <a:rPr lang="kk-KZ" sz="1600" b="1" dirty="0" err="1"/>
              <a:t>онтологизм</a:t>
            </a:r>
            <a:r>
              <a:rPr lang="kk-KZ" sz="1600" b="1" dirty="0"/>
              <a:t> </a:t>
            </a:r>
            <a:r>
              <a:rPr lang="kk-KZ" sz="1600" dirty="0"/>
              <a:t>– в </a:t>
            </a:r>
            <a:r>
              <a:rPr lang="kk-KZ" sz="1600" dirty="0" err="1"/>
              <a:t>этой</a:t>
            </a:r>
            <a:r>
              <a:rPr lang="kk-KZ" sz="1600" dirty="0"/>
              <a:t> </a:t>
            </a:r>
            <a:r>
              <a:rPr lang="kk-KZ" sz="1600" dirty="0" err="1"/>
              <a:t>теории</a:t>
            </a:r>
            <a:r>
              <a:rPr lang="kk-KZ" sz="1600" dirty="0"/>
              <a:t> </a:t>
            </a:r>
            <a:r>
              <a:rPr lang="kk-KZ" sz="1600" dirty="0" err="1"/>
              <a:t>утверждается</a:t>
            </a:r>
            <a:r>
              <a:rPr lang="kk-KZ" sz="1600" dirty="0"/>
              <a:t> </a:t>
            </a:r>
            <a:r>
              <a:rPr lang="kk-KZ" sz="1600" dirty="0" err="1"/>
              <a:t>объективный</a:t>
            </a:r>
            <a:r>
              <a:rPr lang="kk-KZ" sz="1600" dirty="0"/>
              <a:t> характер </a:t>
            </a:r>
            <a:r>
              <a:rPr lang="kk-KZ" sz="1600" dirty="0" err="1"/>
              <a:t>ценностей</a:t>
            </a:r>
            <a:r>
              <a:rPr lang="kk-KZ" sz="1600" dirty="0"/>
              <a:t>, </a:t>
            </a:r>
            <a:r>
              <a:rPr lang="kk-KZ" sz="1600" dirty="0" err="1"/>
              <a:t>которые</a:t>
            </a:r>
            <a:r>
              <a:rPr lang="kk-KZ" sz="1600" dirty="0"/>
              <a:t> </a:t>
            </a:r>
            <a:r>
              <a:rPr lang="kk-KZ" sz="1600" dirty="0" err="1"/>
              <a:t>образуют</a:t>
            </a:r>
            <a:r>
              <a:rPr lang="kk-KZ" sz="1600" dirty="0"/>
              <a:t> </a:t>
            </a:r>
            <a:r>
              <a:rPr lang="kk-KZ" sz="1600" dirty="0" err="1"/>
              <a:t>сущностную</a:t>
            </a:r>
            <a:r>
              <a:rPr lang="kk-KZ" sz="1600" dirty="0"/>
              <a:t> </a:t>
            </a:r>
            <a:r>
              <a:rPr lang="kk-KZ" sz="1600" dirty="0" err="1"/>
              <a:t>основу</a:t>
            </a:r>
            <a:r>
              <a:rPr lang="kk-KZ" sz="1600" dirty="0"/>
              <a:t> </a:t>
            </a:r>
            <a:r>
              <a:rPr lang="kk-KZ" sz="1600" dirty="0" err="1"/>
              <a:t>личности</a:t>
            </a:r>
            <a:r>
              <a:rPr lang="kk-KZ" sz="1600" dirty="0"/>
              <a:t>. </a:t>
            </a:r>
            <a:endParaRPr lang="ru-RU" sz="1600" dirty="0"/>
          </a:p>
        </p:txBody>
      </p:sp>
      <p:pic>
        <p:nvPicPr>
          <p:cNvPr id="13314" name="Picture 2" descr="Презентация по основам философии на тему «Ценности в жизни человека и  общества»">
            <a:extLst>
              <a:ext uri="{FF2B5EF4-FFF2-40B4-BE49-F238E27FC236}">
                <a16:creationId xmlns:a16="http://schemas.microsoft.com/office/drawing/2014/main" id="{2FAEA407-7A2D-452E-9DC3-607FF927328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643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F3A2F0-8244-40B3-90E6-2EE7AACC06C5}"/>
              </a:ext>
            </a:extLst>
          </p:cNvPr>
          <p:cNvSpPr>
            <a:spLocks noGrp="1"/>
          </p:cNvSpPr>
          <p:nvPr>
            <p:ph type="title"/>
          </p:nvPr>
        </p:nvSpPr>
        <p:spPr/>
        <p:txBody>
          <a:bodyPr/>
          <a:lstStyle/>
          <a:p>
            <a:pPr algn="ctr"/>
            <a:r>
              <a:rPr lang="ru-RU" b="1" dirty="0"/>
              <a:t>КЛАССИФИКАЦИЯ ЦЕННОСТЕЙ</a:t>
            </a:r>
          </a:p>
        </p:txBody>
      </p:sp>
      <p:sp>
        <p:nvSpPr>
          <p:cNvPr id="3" name="Объект 2">
            <a:extLst>
              <a:ext uri="{FF2B5EF4-FFF2-40B4-BE49-F238E27FC236}">
                <a16:creationId xmlns:a16="http://schemas.microsoft.com/office/drawing/2014/main" id="{5EAA24E0-EEDA-4F93-AA27-97D6F64E511A}"/>
              </a:ext>
            </a:extLst>
          </p:cNvPr>
          <p:cNvSpPr>
            <a:spLocks noGrp="1"/>
          </p:cNvSpPr>
          <p:nvPr>
            <p:ph sz="half" idx="1"/>
          </p:nvPr>
        </p:nvSpPr>
        <p:spPr/>
        <p:txBody>
          <a:bodyPr>
            <a:noAutofit/>
          </a:bodyPr>
          <a:lstStyle/>
          <a:p>
            <a:pPr algn="just"/>
            <a:r>
              <a:rPr lang="kk-KZ" sz="2000" b="1" dirty="0"/>
              <a:t>1. </a:t>
            </a:r>
            <a:r>
              <a:rPr lang="kk-KZ" sz="2000" b="1" dirty="0" err="1"/>
              <a:t>по</a:t>
            </a:r>
            <a:r>
              <a:rPr lang="kk-KZ" sz="2000" b="1" dirty="0"/>
              <a:t> </a:t>
            </a:r>
            <a:r>
              <a:rPr lang="kk-KZ" sz="2000" b="1" dirty="0" err="1"/>
              <a:t>времени</a:t>
            </a:r>
            <a:r>
              <a:rPr lang="kk-KZ" sz="2000" b="1" dirty="0"/>
              <a:t> </a:t>
            </a:r>
            <a:r>
              <a:rPr lang="kk-KZ" sz="2000" b="1" dirty="0" err="1"/>
              <a:t>их</a:t>
            </a:r>
            <a:r>
              <a:rPr lang="kk-KZ" sz="2000" b="1" dirty="0"/>
              <a:t> </a:t>
            </a:r>
            <a:r>
              <a:rPr lang="kk-KZ" sz="2000" b="1" dirty="0" err="1"/>
              <a:t>существования</a:t>
            </a:r>
            <a:r>
              <a:rPr lang="kk-KZ" sz="2000" b="1" dirty="0"/>
              <a:t>: - </a:t>
            </a:r>
            <a:r>
              <a:rPr lang="kk-KZ" sz="2000" b="1" dirty="0" err="1"/>
              <a:t>конкретно-исторические</a:t>
            </a:r>
            <a:r>
              <a:rPr lang="kk-KZ" sz="2000" b="1" dirty="0"/>
              <a:t> (те </a:t>
            </a:r>
            <a:r>
              <a:rPr lang="kk-KZ" sz="2000" b="1" dirty="0" err="1"/>
              <a:t>или</a:t>
            </a:r>
            <a:r>
              <a:rPr lang="kk-KZ" sz="2000" b="1" dirty="0"/>
              <a:t> </a:t>
            </a:r>
            <a:r>
              <a:rPr lang="kk-KZ" sz="2000" b="1" dirty="0" err="1"/>
              <a:t>иные</a:t>
            </a:r>
            <a:r>
              <a:rPr lang="kk-KZ" sz="2000" b="1" dirty="0"/>
              <a:t> </a:t>
            </a:r>
            <a:r>
              <a:rPr lang="kk-KZ" sz="2000" b="1" dirty="0" err="1"/>
              <a:t>ценности</a:t>
            </a:r>
            <a:r>
              <a:rPr lang="kk-KZ" sz="2000" b="1" dirty="0"/>
              <a:t> </a:t>
            </a:r>
            <a:r>
              <a:rPr lang="kk-KZ" sz="2000" b="1" dirty="0" err="1"/>
              <a:t>по</a:t>
            </a:r>
            <a:r>
              <a:rPr lang="kk-KZ" sz="2000" b="1" dirty="0"/>
              <a:t> </a:t>
            </a:r>
            <a:r>
              <a:rPr lang="kk-KZ" sz="2000" b="1" dirty="0" err="1"/>
              <a:t>разному</a:t>
            </a:r>
            <a:r>
              <a:rPr lang="kk-KZ" sz="2000" b="1" dirty="0"/>
              <a:t> </a:t>
            </a:r>
            <a:r>
              <a:rPr lang="kk-KZ" sz="2000" b="1" dirty="0" err="1"/>
              <a:t>осознавались</a:t>
            </a:r>
            <a:r>
              <a:rPr lang="kk-KZ" sz="2000" b="1" dirty="0"/>
              <a:t> в </a:t>
            </a:r>
            <a:r>
              <a:rPr lang="kk-KZ" sz="2000" b="1" dirty="0" err="1"/>
              <a:t>то</a:t>
            </a:r>
            <a:r>
              <a:rPr lang="kk-KZ" sz="2000" b="1" dirty="0"/>
              <a:t> </a:t>
            </a:r>
            <a:r>
              <a:rPr lang="kk-KZ" sz="2000" b="1" dirty="0" err="1"/>
              <a:t>или</a:t>
            </a:r>
            <a:r>
              <a:rPr lang="kk-KZ" sz="2000" b="1" dirty="0"/>
              <a:t> </a:t>
            </a:r>
            <a:r>
              <a:rPr lang="kk-KZ" sz="2000" b="1" dirty="0" err="1"/>
              <a:t>иное</a:t>
            </a:r>
            <a:r>
              <a:rPr lang="kk-KZ" sz="2000" b="1" dirty="0"/>
              <a:t> </a:t>
            </a:r>
            <a:r>
              <a:rPr lang="kk-KZ" sz="2000" b="1" dirty="0" err="1"/>
              <a:t>время</a:t>
            </a:r>
            <a:r>
              <a:rPr lang="kk-KZ" sz="2000" b="1" dirty="0"/>
              <a:t>, </a:t>
            </a:r>
            <a:r>
              <a:rPr lang="kk-KZ" sz="2000" b="1" dirty="0" err="1"/>
              <a:t>эпоху</a:t>
            </a:r>
            <a:r>
              <a:rPr lang="kk-KZ" sz="2000" b="1" dirty="0"/>
              <a:t>); </a:t>
            </a:r>
            <a:endParaRPr lang="ru-RU" sz="2000" b="1" dirty="0"/>
          </a:p>
          <a:p>
            <a:pPr algn="just"/>
            <a:r>
              <a:rPr lang="kk-KZ" sz="2000" b="1" dirty="0"/>
              <a:t>2. </a:t>
            </a:r>
            <a:r>
              <a:rPr lang="kk-KZ" sz="2000" b="1" dirty="0" err="1"/>
              <a:t>по</a:t>
            </a:r>
            <a:r>
              <a:rPr lang="kk-KZ" sz="2000" b="1" dirty="0"/>
              <a:t> </a:t>
            </a:r>
            <a:r>
              <a:rPr lang="kk-KZ" sz="2000" b="1" dirty="0" err="1"/>
              <a:t>содержанию</a:t>
            </a:r>
            <a:r>
              <a:rPr lang="kk-KZ" sz="2000" b="1" dirty="0"/>
              <a:t> (</a:t>
            </a:r>
            <a:r>
              <a:rPr lang="kk-KZ" sz="2000" b="1" dirty="0" err="1"/>
              <a:t>соответствуют</a:t>
            </a:r>
            <a:r>
              <a:rPr lang="kk-KZ" sz="2000" b="1" dirty="0"/>
              <a:t> </a:t>
            </a:r>
            <a:r>
              <a:rPr lang="kk-KZ" sz="2000" b="1" dirty="0" err="1"/>
              <a:t>подсистемам</a:t>
            </a:r>
            <a:r>
              <a:rPr lang="kk-KZ" sz="2000" b="1" dirty="0"/>
              <a:t> </a:t>
            </a:r>
            <a:r>
              <a:rPr lang="kk-KZ" sz="2000" b="1" dirty="0" err="1"/>
              <a:t>общества</a:t>
            </a:r>
            <a:r>
              <a:rPr lang="kk-KZ" sz="2000" b="1" dirty="0"/>
              <a:t>) и </a:t>
            </a:r>
            <a:r>
              <a:rPr lang="kk-KZ" sz="2000" b="1" dirty="0" err="1"/>
              <a:t>выступают</a:t>
            </a:r>
            <a:r>
              <a:rPr lang="kk-KZ" sz="2000" b="1" dirty="0"/>
              <a:t> в </a:t>
            </a:r>
            <a:r>
              <a:rPr lang="kk-KZ" sz="2000" b="1" dirty="0" err="1"/>
              <a:t>виде</a:t>
            </a:r>
            <a:r>
              <a:rPr lang="kk-KZ" sz="2000" b="1" dirty="0"/>
              <a:t> </a:t>
            </a:r>
            <a:r>
              <a:rPr lang="kk-KZ" sz="2000" b="1" dirty="0" err="1"/>
              <a:t>трех</a:t>
            </a:r>
            <a:r>
              <a:rPr lang="kk-KZ" sz="2000" b="1" dirty="0"/>
              <a:t> </a:t>
            </a:r>
            <a:r>
              <a:rPr lang="kk-KZ" sz="2000" b="1" dirty="0" err="1"/>
              <a:t>основных</a:t>
            </a:r>
            <a:r>
              <a:rPr lang="kk-KZ" sz="2000" b="1" dirty="0"/>
              <a:t> </a:t>
            </a:r>
            <a:r>
              <a:rPr lang="kk-KZ" sz="2000" b="1" dirty="0" err="1"/>
              <a:t>групп</a:t>
            </a:r>
            <a:r>
              <a:rPr lang="kk-KZ" sz="2000" b="1" dirty="0"/>
              <a:t>: </a:t>
            </a:r>
            <a:endParaRPr lang="ru-RU" sz="2000" b="1" dirty="0"/>
          </a:p>
          <a:p>
            <a:pPr algn="just"/>
            <a:r>
              <a:rPr lang="kk-KZ" sz="2000" b="1" dirty="0"/>
              <a:t>а) </a:t>
            </a:r>
            <a:r>
              <a:rPr lang="kk-KZ" sz="2000" b="1" dirty="0" err="1"/>
              <a:t>материальные</a:t>
            </a:r>
            <a:r>
              <a:rPr lang="kk-KZ" sz="2000" b="1" dirty="0"/>
              <a:t> (</a:t>
            </a:r>
            <a:r>
              <a:rPr lang="kk-KZ" sz="2000" b="1" dirty="0" err="1"/>
              <a:t>экономические</a:t>
            </a:r>
            <a:r>
              <a:rPr lang="kk-KZ" sz="2000" b="1" dirty="0"/>
              <a:t>); </a:t>
            </a:r>
            <a:endParaRPr lang="ru-RU" sz="2000" b="1" dirty="0"/>
          </a:p>
          <a:p>
            <a:pPr algn="just"/>
            <a:r>
              <a:rPr lang="kk-KZ" sz="2000" b="1" dirty="0"/>
              <a:t>б) </a:t>
            </a:r>
            <a:r>
              <a:rPr lang="kk-KZ" sz="2000" b="1" dirty="0" err="1"/>
              <a:t>социально-политические</a:t>
            </a:r>
            <a:r>
              <a:rPr lang="kk-KZ" sz="2000" b="1" dirty="0"/>
              <a:t>; </a:t>
            </a:r>
            <a:endParaRPr lang="ru-RU" sz="2000" b="1" dirty="0"/>
          </a:p>
          <a:p>
            <a:pPr algn="just"/>
            <a:r>
              <a:rPr lang="kk-KZ" sz="2000" b="1" dirty="0"/>
              <a:t>в) </a:t>
            </a:r>
            <a:r>
              <a:rPr lang="kk-KZ" sz="2000" b="1" dirty="0" err="1"/>
              <a:t>духовные</a:t>
            </a:r>
            <a:r>
              <a:rPr lang="kk-KZ" sz="2000" b="1" dirty="0"/>
              <a:t>. </a:t>
            </a:r>
            <a:endParaRPr lang="ru-RU" sz="2000" b="1" dirty="0"/>
          </a:p>
        </p:txBody>
      </p:sp>
      <p:sp>
        <p:nvSpPr>
          <p:cNvPr id="4" name="Объект 3">
            <a:extLst>
              <a:ext uri="{FF2B5EF4-FFF2-40B4-BE49-F238E27FC236}">
                <a16:creationId xmlns:a16="http://schemas.microsoft.com/office/drawing/2014/main" id="{355165C7-ECB9-41A8-9243-C696BF66FDA5}"/>
              </a:ext>
            </a:extLst>
          </p:cNvPr>
          <p:cNvSpPr>
            <a:spLocks noGrp="1"/>
          </p:cNvSpPr>
          <p:nvPr>
            <p:ph sz="half" idx="2"/>
          </p:nvPr>
        </p:nvSpPr>
        <p:spPr/>
        <p:txBody>
          <a:bodyPr>
            <a:normAutofit fontScale="40000" lnSpcReduction="20000"/>
          </a:bodyPr>
          <a:lstStyle/>
          <a:p>
            <a:r>
              <a:rPr lang="kk-KZ" sz="3000" b="1" dirty="0" err="1">
                <a:highlight>
                  <a:srgbClr val="FFFF00"/>
                </a:highlight>
              </a:rPr>
              <a:t>Материальные</a:t>
            </a:r>
            <a:r>
              <a:rPr lang="kk-KZ" sz="3000" b="1" dirty="0">
                <a:highlight>
                  <a:srgbClr val="FFFF00"/>
                </a:highlight>
              </a:rPr>
              <a:t> – </a:t>
            </a:r>
            <a:r>
              <a:rPr lang="kk-KZ" sz="3000" b="1" dirty="0" err="1">
                <a:highlight>
                  <a:srgbClr val="FFFF00"/>
                </a:highlight>
              </a:rPr>
              <a:t>ценности</a:t>
            </a:r>
            <a:r>
              <a:rPr lang="kk-KZ" sz="3000" b="1" dirty="0">
                <a:highlight>
                  <a:srgbClr val="FFFF00"/>
                </a:highlight>
              </a:rPr>
              <a:t> </a:t>
            </a:r>
            <a:r>
              <a:rPr lang="kk-KZ" sz="3000" b="1" dirty="0" err="1">
                <a:highlight>
                  <a:srgbClr val="FFFF00"/>
                </a:highlight>
              </a:rPr>
              <a:t>включают</a:t>
            </a:r>
            <a:r>
              <a:rPr lang="kk-KZ" sz="3000" b="1" dirty="0">
                <a:highlight>
                  <a:srgbClr val="FFFF00"/>
                </a:highlight>
              </a:rPr>
              <a:t> в </a:t>
            </a:r>
            <a:r>
              <a:rPr lang="kk-KZ" sz="3000" b="1" dirty="0" err="1">
                <a:highlight>
                  <a:srgbClr val="FFFF00"/>
                </a:highlight>
              </a:rPr>
              <a:t>себя</a:t>
            </a:r>
            <a:r>
              <a:rPr lang="kk-KZ" sz="3000" b="1" dirty="0"/>
              <a:t>: </a:t>
            </a:r>
            <a:endParaRPr lang="ru-RU" sz="3000" b="1" dirty="0"/>
          </a:p>
          <a:p>
            <a:r>
              <a:rPr lang="kk-KZ" sz="3000" b="1" dirty="0"/>
              <a:t> </a:t>
            </a:r>
            <a:r>
              <a:rPr lang="kk-KZ" sz="3000" b="1" dirty="0" err="1"/>
              <a:t>производственно-потребительские</a:t>
            </a:r>
            <a:r>
              <a:rPr lang="kk-KZ" sz="3000" b="1" dirty="0"/>
              <a:t> </a:t>
            </a:r>
            <a:r>
              <a:rPr lang="kk-KZ" sz="3000" b="1" dirty="0" err="1"/>
              <a:t>или</a:t>
            </a:r>
            <a:r>
              <a:rPr lang="kk-KZ" sz="3000" b="1" dirty="0"/>
              <a:t> </a:t>
            </a:r>
            <a:r>
              <a:rPr lang="kk-KZ" sz="3000" b="1" dirty="0" err="1"/>
              <a:t>утилитарные</a:t>
            </a:r>
            <a:r>
              <a:rPr lang="kk-KZ" sz="3000" b="1" dirty="0"/>
              <a:t>; </a:t>
            </a:r>
            <a:endParaRPr lang="ru-RU" sz="3000" b="1" dirty="0"/>
          </a:p>
          <a:p>
            <a:r>
              <a:rPr lang="kk-KZ" sz="3000" b="1" dirty="0"/>
              <a:t> </a:t>
            </a:r>
            <a:r>
              <a:rPr lang="kk-KZ" sz="3000" b="1" dirty="0" err="1"/>
              <a:t>отношения</a:t>
            </a:r>
            <a:r>
              <a:rPr lang="kk-KZ" sz="3000" b="1" dirty="0"/>
              <a:t> к </a:t>
            </a:r>
            <a:r>
              <a:rPr lang="kk-KZ" sz="3000" b="1" dirty="0" err="1"/>
              <a:t>собственности</a:t>
            </a:r>
            <a:r>
              <a:rPr lang="kk-KZ" sz="3000" b="1" dirty="0"/>
              <a:t>; </a:t>
            </a:r>
            <a:endParaRPr lang="ru-RU" sz="3000" b="1" dirty="0"/>
          </a:p>
          <a:p>
            <a:r>
              <a:rPr lang="kk-KZ" sz="3000" b="1" dirty="0"/>
              <a:t> </a:t>
            </a:r>
            <a:r>
              <a:rPr lang="kk-KZ" sz="3000" b="1" dirty="0" err="1"/>
              <a:t>обеспечение</a:t>
            </a:r>
            <a:r>
              <a:rPr lang="kk-KZ" sz="3000" b="1" dirty="0"/>
              <a:t> </a:t>
            </a:r>
            <a:r>
              <a:rPr lang="kk-KZ" sz="3000" b="1" dirty="0" err="1"/>
              <a:t>быта</a:t>
            </a:r>
            <a:r>
              <a:rPr lang="kk-KZ" sz="3000" b="1" dirty="0"/>
              <a:t> и </a:t>
            </a:r>
            <a:r>
              <a:rPr lang="kk-KZ" sz="3000" b="1" dirty="0" err="1"/>
              <a:t>т.д</a:t>
            </a:r>
            <a:r>
              <a:rPr lang="kk-KZ" sz="3000" b="1" dirty="0"/>
              <a:t>. </a:t>
            </a:r>
            <a:endParaRPr lang="ru-RU" sz="3000" b="1" dirty="0"/>
          </a:p>
          <a:p>
            <a:r>
              <a:rPr lang="kk-KZ" sz="3000" b="1" dirty="0">
                <a:highlight>
                  <a:srgbClr val="FFFF00"/>
                </a:highlight>
              </a:rPr>
              <a:t> </a:t>
            </a:r>
            <a:r>
              <a:rPr lang="kk-KZ" sz="3000" b="1" dirty="0" err="1">
                <a:highlight>
                  <a:srgbClr val="FFFF00"/>
                </a:highlight>
              </a:rPr>
              <a:t>Социально</a:t>
            </a:r>
            <a:r>
              <a:rPr lang="kk-KZ" sz="3000" b="1" dirty="0">
                <a:highlight>
                  <a:srgbClr val="FFFF00"/>
                </a:highlight>
              </a:rPr>
              <a:t> – </a:t>
            </a:r>
            <a:r>
              <a:rPr lang="kk-KZ" sz="3000" b="1" dirty="0" err="1">
                <a:highlight>
                  <a:srgbClr val="FFFF00"/>
                </a:highlight>
              </a:rPr>
              <a:t>политические</a:t>
            </a:r>
            <a:r>
              <a:rPr lang="kk-KZ" sz="3000" b="1" dirty="0">
                <a:highlight>
                  <a:srgbClr val="FFFF00"/>
                </a:highlight>
              </a:rPr>
              <a:t> </a:t>
            </a:r>
            <a:r>
              <a:rPr lang="kk-KZ" sz="3000" b="1" dirty="0" err="1">
                <a:highlight>
                  <a:srgbClr val="FFFF00"/>
                </a:highlight>
              </a:rPr>
              <a:t>ценности</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социальной</a:t>
            </a:r>
            <a:r>
              <a:rPr lang="kk-KZ" sz="3000" b="1" dirty="0"/>
              <a:t> </a:t>
            </a:r>
            <a:r>
              <a:rPr lang="kk-KZ" sz="3000" b="1" dirty="0" err="1"/>
              <a:t>справедливости</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свободе</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правах</a:t>
            </a:r>
            <a:r>
              <a:rPr lang="kk-KZ" sz="3000" b="1" dirty="0"/>
              <a:t> </a:t>
            </a:r>
            <a:r>
              <a:rPr lang="kk-KZ" sz="3000" b="1" dirty="0" err="1"/>
              <a:t>человека</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роли</a:t>
            </a:r>
            <a:r>
              <a:rPr lang="kk-KZ" sz="3000" b="1" dirty="0"/>
              <a:t> и </a:t>
            </a:r>
            <a:r>
              <a:rPr lang="kk-KZ" sz="3000" b="1" dirty="0" err="1"/>
              <a:t>функциях</a:t>
            </a:r>
            <a:r>
              <a:rPr lang="kk-KZ" sz="3000" b="1" dirty="0"/>
              <a:t> </a:t>
            </a:r>
            <a:r>
              <a:rPr lang="kk-KZ" sz="3000" b="1" dirty="0" err="1"/>
              <a:t>государства</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роли</a:t>
            </a:r>
            <a:r>
              <a:rPr lang="kk-KZ" sz="3000" b="1" dirty="0"/>
              <a:t> </a:t>
            </a:r>
            <a:r>
              <a:rPr lang="kk-KZ" sz="3000" b="1" dirty="0" err="1"/>
              <a:t>политических</a:t>
            </a:r>
            <a:r>
              <a:rPr lang="kk-KZ" sz="3000" b="1" dirty="0"/>
              <a:t> </a:t>
            </a:r>
            <a:r>
              <a:rPr lang="kk-KZ" sz="3000" b="1" dirty="0" err="1"/>
              <a:t>партий</a:t>
            </a:r>
            <a:r>
              <a:rPr lang="kk-KZ" sz="3000" b="1" dirty="0"/>
              <a:t>, </a:t>
            </a:r>
            <a:r>
              <a:rPr lang="kk-KZ" sz="3000" b="1" dirty="0" err="1"/>
              <a:t>движений</a:t>
            </a:r>
            <a:r>
              <a:rPr lang="kk-KZ" sz="3000" b="1" dirty="0"/>
              <a:t>, </a:t>
            </a:r>
            <a:r>
              <a:rPr lang="kk-KZ" sz="3000" b="1" dirty="0" err="1"/>
              <a:t>объединений</a:t>
            </a:r>
            <a:r>
              <a:rPr lang="kk-KZ" sz="3000" b="1" dirty="0"/>
              <a:t> и </a:t>
            </a:r>
            <a:r>
              <a:rPr lang="kk-KZ" sz="3000" b="1" dirty="0" err="1"/>
              <a:t>т.д</a:t>
            </a:r>
            <a:r>
              <a:rPr lang="kk-KZ" sz="3000" b="1" dirty="0"/>
              <a:t>. </a:t>
            </a:r>
            <a:endParaRPr lang="ru-RU" sz="3000" b="1" dirty="0"/>
          </a:p>
          <a:p>
            <a:r>
              <a:rPr lang="kk-KZ" sz="3000" b="1" dirty="0"/>
              <a:t> </a:t>
            </a:r>
            <a:r>
              <a:rPr lang="kk-KZ" sz="3000" b="1" dirty="0" err="1">
                <a:highlight>
                  <a:srgbClr val="FFFF00"/>
                </a:highlight>
              </a:rPr>
              <a:t>Духовные</a:t>
            </a:r>
            <a:r>
              <a:rPr lang="kk-KZ" sz="3000" b="1" dirty="0">
                <a:highlight>
                  <a:srgbClr val="FFFF00"/>
                </a:highlight>
              </a:rPr>
              <a:t> </a:t>
            </a:r>
            <a:r>
              <a:rPr lang="kk-KZ" sz="3000" b="1" dirty="0" err="1">
                <a:highlight>
                  <a:srgbClr val="FFFF00"/>
                </a:highlight>
              </a:rPr>
              <a:t>ценности</a:t>
            </a:r>
            <a:r>
              <a:rPr lang="kk-KZ" sz="3000" b="1" dirty="0"/>
              <a:t>: </a:t>
            </a:r>
            <a:endParaRPr lang="ru-RU" sz="3000" b="1" dirty="0"/>
          </a:p>
          <a:p>
            <a:r>
              <a:rPr lang="kk-KZ" sz="3000" b="1" dirty="0"/>
              <a:t> </a:t>
            </a:r>
            <a:r>
              <a:rPr lang="kk-KZ" sz="3000" b="1" dirty="0" err="1"/>
              <a:t>нравственные</a:t>
            </a:r>
            <a:r>
              <a:rPr lang="kk-KZ" sz="3000" b="1" dirty="0"/>
              <a:t> (</a:t>
            </a:r>
            <a:r>
              <a:rPr lang="kk-KZ" sz="3000" b="1" dirty="0" err="1"/>
              <a:t>этические</a:t>
            </a:r>
            <a:r>
              <a:rPr lang="kk-KZ" sz="3000" b="1" dirty="0"/>
              <a:t>); </a:t>
            </a:r>
            <a:endParaRPr lang="ru-RU" sz="3000" b="1" dirty="0"/>
          </a:p>
          <a:p>
            <a:r>
              <a:rPr lang="kk-KZ" sz="3000" b="1" dirty="0"/>
              <a:t> </a:t>
            </a:r>
            <a:r>
              <a:rPr lang="kk-KZ" sz="3000" b="1" dirty="0" err="1"/>
              <a:t>правовые</a:t>
            </a:r>
            <a:r>
              <a:rPr lang="kk-KZ" sz="3000" b="1" dirty="0"/>
              <a:t> и </a:t>
            </a:r>
            <a:r>
              <a:rPr lang="kk-KZ" sz="3000" b="1" dirty="0" err="1"/>
              <a:t>политические</a:t>
            </a:r>
            <a:r>
              <a:rPr lang="kk-KZ" sz="3000" b="1" dirty="0"/>
              <a:t>; </a:t>
            </a:r>
            <a:endParaRPr lang="ru-RU" sz="3000" b="1" dirty="0"/>
          </a:p>
          <a:p>
            <a:r>
              <a:rPr lang="kk-KZ" sz="3000" b="1" dirty="0"/>
              <a:t> </a:t>
            </a:r>
            <a:r>
              <a:rPr lang="kk-KZ" sz="3000" b="1" dirty="0" err="1"/>
              <a:t>эстетические</a:t>
            </a:r>
            <a:r>
              <a:rPr lang="kk-KZ" sz="3000" b="1" dirty="0"/>
              <a:t>; </a:t>
            </a:r>
            <a:endParaRPr lang="ru-RU" sz="3000" b="1" dirty="0"/>
          </a:p>
          <a:p>
            <a:r>
              <a:rPr lang="kk-KZ" sz="3000" b="1" dirty="0"/>
              <a:t> </a:t>
            </a:r>
            <a:r>
              <a:rPr lang="kk-KZ" sz="3000" b="1" dirty="0" err="1"/>
              <a:t>религиозные</a:t>
            </a:r>
            <a:r>
              <a:rPr lang="kk-KZ" sz="3000" b="1" dirty="0"/>
              <a:t>; </a:t>
            </a:r>
            <a:endParaRPr lang="ru-RU" sz="3000" b="1" dirty="0"/>
          </a:p>
          <a:p>
            <a:r>
              <a:rPr lang="kk-KZ" sz="3000" b="1" dirty="0"/>
              <a:t> </a:t>
            </a:r>
            <a:r>
              <a:rPr lang="kk-KZ" sz="3000" b="1" dirty="0" err="1"/>
              <a:t>гносеологические</a:t>
            </a:r>
            <a:r>
              <a:rPr lang="kk-KZ" sz="3000" b="1" dirty="0"/>
              <a:t>. </a:t>
            </a:r>
            <a:endParaRPr lang="ru-RU" sz="3000" b="1" dirty="0"/>
          </a:p>
          <a:p>
            <a:endParaRPr lang="ru-RU" dirty="0"/>
          </a:p>
        </p:txBody>
      </p:sp>
    </p:spTree>
    <p:extLst>
      <p:ext uri="{BB962C8B-B14F-4D97-AF65-F5344CB8AC3E}">
        <p14:creationId xmlns:p14="http://schemas.microsoft.com/office/powerpoint/2010/main" val="942567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8194" name="Picture 2" descr="Этика, как наука о нравственности и морали. Практическая философия -  презентация онлайн">
            <a:extLst>
              <a:ext uri="{FF2B5EF4-FFF2-40B4-BE49-F238E27FC236}">
                <a16:creationId xmlns:a16="http://schemas.microsoft.com/office/drawing/2014/main" id="{A16C5B8C-D2AE-404C-906A-E403E1546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505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15362" name="Picture 2" descr="Золотое правило нравственности - презентация онлайн">
            <a:extLst>
              <a:ext uri="{FF2B5EF4-FFF2-40B4-BE49-F238E27FC236}">
                <a16:creationId xmlns:a16="http://schemas.microsoft.com/office/drawing/2014/main" id="{B6BA443A-8127-4C14-84B8-4E5DBA962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871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F29A293-D44B-4993-A5A3-2AC5C34E01ED}"/>
              </a:ext>
            </a:extLst>
          </p:cNvPr>
          <p:cNvSpPr/>
          <p:nvPr/>
        </p:nvSpPr>
        <p:spPr>
          <a:xfrm>
            <a:off x="3226905" y="926328"/>
            <a:ext cx="6096000" cy="5286062"/>
          </a:xfrm>
          <a:prstGeom prst="rect">
            <a:avLst/>
          </a:prstGeom>
          <a:solidFill>
            <a:schemeClr val="accent6">
              <a:lumMod val="20000"/>
              <a:lumOff val="80000"/>
            </a:schemeClr>
          </a:solidFill>
        </p:spPr>
        <p:txBody>
          <a:bodyPr>
            <a:spAutoFit/>
          </a:bodyPr>
          <a:lstStyle/>
          <a:p>
            <a:pPr algn="ctr">
              <a:spcAft>
                <a:spcPts val="1500"/>
              </a:spcAft>
            </a:pPr>
            <a:r>
              <a:rPr lang="ru-RU" sz="2000" b="1" dirty="0">
                <a:solidFill>
                  <a:srgbClr val="333333"/>
                </a:solidFill>
                <a:latin typeface="Arial" panose="020B0604020202020204" pitchFamily="34" charset="0"/>
                <a:ea typeface="Times New Roman" panose="02020603050405020304" pitchFamily="18" charset="0"/>
              </a:rPr>
              <a:t>Центральным моментом нравственной деятельности является поступок, который характеризует способность человека к сознательной постановке целей, выбору соответствующих им средств и самостоятельному, внутренне свободному, морально ответственному действию. </a:t>
            </a:r>
            <a:endParaRPr lang="ru-RU" sz="2000" b="1" dirty="0">
              <a:latin typeface="Times New Roman" panose="02020603050405020304" pitchFamily="18" charset="0"/>
              <a:ea typeface="Times New Roman" panose="02020603050405020304" pitchFamily="18" charset="0"/>
            </a:endParaRPr>
          </a:p>
          <a:p>
            <a:pPr>
              <a:spcAft>
                <a:spcPts val="1500"/>
              </a:spcAft>
            </a:pPr>
            <a:r>
              <a:rPr lang="ru-RU" sz="2000" b="1" dirty="0">
                <a:solidFill>
                  <a:srgbClr val="333333"/>
                </a:solidFill>
                <a:latin typeface="Arial" panose="020B0604020202020204" pitchFamily="34" charset="0"/>
                <a:ea typeface="Times New Roman" panose="02020603050405020304" pitchFamily="18" charset="0"/>
              </a:rPr>
              <a:t>Поступок включает два компонента: мотив и оценку (самооценку). </a:t>
            </a:r>
          </a:p>
          <a:p>
            <a:pPr marL="342900" indent="-342900">
              <a:spcAft>
                <a:spcPts val="1500"/>
              </a:spcAft>
              <a:buAutoNum type="arabicPeriod"/>
            </a:pPr>
            <a:r>
              <a:rPr lang="ru-RU" sz="2000" b="1" dirty="0"/>
              <a:t>Мотив</a:t>
            </a:r>
            <a:r>
              <a:rPr lang="ru-RU" sz="2000" dirty="0"/>
              <a:t> играет роль импульса, побудителя к действию: немотивированных поступков не существует. </a:t>
            </a:r>
          </a:p>
          <a:p>
            <a:pPr>
              <a:spcAft>
                <a:spcPts val="1500"/>
              </a:spcAft>
            </a:pPr>
            <a:r>
              <a:rPr lang="ru-RU" sz="2000" dirty="0">
                <a:effectLst/>
                <a:latin typeface="Times New Roman" panose="02020603050405020304" pitchFamily="18" charset="0"/>
                <a:ea typeface="Times New Roman" panose="02020603050405020304" pitchFamily="18" charset="0"/>
              </a:rPr>
              <a:t>2. </a:t>
            </a:r>
            <a:r>
              <a:rPr lang="ru-RU" sz="2000" b="1" dirty="0"/>
              <a:t>Моральная оценка </a:t>
            </a:r>
            <a:r>
              <a:rPr lang="ru-RU" sz="2000" dirty="0"/>
              <a:t>предполагает осуждение или одобрение поступка человека, его поведения, образа мыслей или жизни на основе требований морали. </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76104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9218" name="Picture 2" descr="Теоретические основания биоэтики презентация, доклад">
            <a:extLst>
              <a:ext uri="{FF2B5EF4-FFF2-40B4-BE49-F238E27FC236}">
                <a16:creationId xmlns:a16="http://schemas.microsoft.com/office/drawing/2014/main" id="{71ACB03D-F7B7-46DA-B3E5-9152B4071C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916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7612C0-C9BA-4611-BB6F-74A5BC4644B6}"/>
              </a:ext>
            </a:extLst>
          </p:cNvPr>
          <p:cNvSpPr>
            <a:spLocks noGrp="1"/>
          </p:cNvSpPr>
          <p:nvPr>
            <p:ph type="title"/>
          </p:nvPr>
        </p:nvSpPr>
        <p:spPr>
          <a:solidFill>
            <a:schemeClr val="accent4">
              <a:lumMod val="60000"/>
              <a:lumOff val="40000"/>
            </a:schemeClr>
          </a:solidFill>
        </p:spPr>
        <p:txBody>
          <a:bodyPr>
            <a:normAutofit/>
          </a:bodyPr>
          <a:lstStyle/>
          <a:p>
            <a:pPr algn="ctr"/>
            <a:r>
              <a:rPr lang="ru-RU" sz="2700" b="1" dirty="0"/>
              <a:t>МОРАЛЬ — (от лат. </a:t>
            </a:r>
            <a:r>
              <a:rPr lang="ru-RU" sz="2700" b="1" dirty="0" err="1"/>
              <a:t>moralitas</a:t>
            </a:r>
            <a:r>
              <a:rPr lang="ru-RU" sz="2700" b="1" dirty="0"/>
              <a:t>, </a:t>
            </a:r>
            <a:r>
              <a:rPr lang="ru-RU" sz="2700" b="1" dirty="0" err="1"/>
              <a:t>moralis</a:t>
            </a:r>
            <a:r>
              <a:rPr lang="ru-RU" sz="2700" b="1" dirty="0"/>
              <a:t>, </a:t>
            </a:r>
            <a:r>
              <a:rPr lang="ru-RU" sz="2700" b="1" dirty="0" err="1"/>
              <a:t>mores</a:t>
            </a:r>
            <a:r>
              <a:rPr lang="ru-RU" sz="2700" b="1" dirty="0"/>
              <a:t> традиция, народный обычай, позднее нрав, характер, нравы)</a:t>
            </a:r>
            <a:r>
              <a:rPr lang="ru-RU" dirty="0"/>
              <a:t> </a:t>
            </a:r>
          </a:p>
        </p:txBody>
      </p:sp>
      <p:pic>
        <p:nvPicPr>
          <p:cNvPr id="10244" name="Picture 4" descr="Понятие морали - Презентация 8738-7">
            <a:extLst>
              <a:ext uri="{FF2B5EF4-FFF2-40B4-BE49-F238E27FC236}">
                <a16:creationId xmlns:a16="http://schemas.microsoft.com/office/drawing/2014/main" id="{A1DA49AF-8ED1-40C2-9540-B7FEE80BCB3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0292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Что такое мораль – принципы, категории, правила, сходства с правом и  нравственностью">
            <a:extLst>
              <a:ext uri="{FF2B5EF4-FFF2-40B4-BE49-F238E27FC236}">
                <a16:creationId xmlns:a16="http://schemas.microsoft.com/office/drawing/2014/main" id="{BAD8C3FD-7783-43DF-BB54-2A93D659456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773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14338" name="Picture 2" descr="Этика как раздел философского знания. Лекция 19 - online presentation">
            <a:extLst>
              <a:ext uri="{FF2B5EF4-FFF2-40B4-BE49-F238E27FC236}">
                <a16:creationId xmlns:a16="http://schemas.microsoft.com/office/drawing/2014/main" id="{75B81EF6-E49F-46D7-B9FC-64396E626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515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12E868-04FA-48B9-8884-AE2E3643EE90}"/>
              </a:ext>
            </a:extLst>
          </p:cNvPr>
          <p:cNvSpPr>
            <a:spLocks noGrp="1"/>
          </p:cNvSpPr>
          <p:nvPr>
            <p:ph type="title"/>
          </p:nvPr>
        </p:nvSpPr>
        <p:spPr>
          <a:solidFill>
            <a:schemeClr val="accent4">
              <a:lumMod val="60000"/>
              <a:lumOff val="40000"/>
            </a:schemeClr>
          </a:solidFill>
        </p:spPr>
        <p:txBody>
          <a:bodyPr/>
          <a:lstStyle/>
          <a:p>
            <a:pPr algn="ctr"/>
            <a:r>
              <a:rPr lang="ru-RU" b="1" dirty="0"/>
              <a:t>ФУНКЦИИ МОРАЛИ</a:t>
            </a:r>
          </a:p>
        </p:txBody>
      </p:sp>
      <p:sp>
        <p:nvSpPr>
          <p:cNvPr id="3" name="Объект 2">
            <a:extLst>
              <a:ext uri="{FF2B5EF4-FFF2-40B4-BE49-F238E27FC236}">
                <a16:creationId xmlns:a16="http://schemas.microsoft.com/office/drawing/2014/main" id="{C932EF6B-5275-4EDF-8C7F-C321C610210B}"/>
              </a:ext>
            </a:extLst>
          </p:cNvPr>
          <p:cNvSpPr>
            <a:spLocks noGrp="1"/>
          </p:cNvSpPr>
          <p:nvPr>
            <p:ph idx="1"/>
          </p:nvPr>
        </p:nvSpPr>
        <p:spPr>
          <a:solidFill>
            <a:schemeClr val="accent6">
              <a:lumMod val="60000"/>
              <a:lumOff val="40000"/>
            </a:schemeClr>
          </a:solidFill>
        </p:spPr>
        <p:txBody>
          <a:bodyPr>
            <a:normAutofit fontScale="25000" lnSpcReduction="20000"/>
          </a:bodyPr>
          <a:lstStyle/>
          <a:p>
            <a:r>
              <a:rPr lang="ru-RU" sz="8000" b="1" dirty="0"/>
              <a:t>1. </a:t>
            </a:r>
            <a:r>
              <a:rPr lang="ru-RU" sz="8000" b="1" dirty="0">
                <a:highlight>
                  <a:srgbClr val="FFFF00"/>
                </a:highlight>
              </a:rPr>
              <a:t>Регулятивная функция (главная</a:t>
            </a:r>
            <a:r>
              <a:rPr lang="ru-RU" sz="8000" b="1" dirty="0"/>
              <a:t>): мораль – это форма регуляции поведения и жизни человека. Средства регулирования: нормы, идеалы, принципы, традиции, обычаи, заповеди, общественное мнение, ценности, авторитеты и др.</a:t>
            </a:r>
          </a:p>
          <a:p>
            <a:r>
              <a:rPr lang="ru-RU" sz="8000" b="1" dirty="0"/>
              <a:t>2. </a:t>
            </a:r>
            <a:r>
              <a:rPr lang="ru-RU" sz="8000" b="1" dirty="0">
                <a:highlight>
                  <a:srgbClr val="FFFF00"/>
                </a:highlight>
              </a:rPr>
              <a:t>Оценочная функция</a:t>
            </a:r>
            <a:r>
              <a:rPr lang="ru-RU" sz="8000" b="1" dirty="0"/>
              <a:t>. Предметом оценки с точки зрения нравственных норм и моральных понятий являются поступки людей, их намерения, мотивы, личные качества, действующее право, политика государства и многое другое. Человек постоянно оценивает всё, что входит в поле его жизни.</a:t>
            </a:r>
          </a:p>
          <a:p>
            <a:r>
              <a:rPr lang="ru-RU" sz="8000" b="1" dirty="0"/>
              <a:t>3. </a:t>
            </a:r>
            <a:r>
              <a:rPr lang="ru-RU" sz="8000" b="1" dirty="0">
                <a:highlight>
                  <a:srgbClr val="FFFF00"/>
                </a:highlight>
              </a:rPr>
              <a:t>Ориентирующая функция</a:t>
            </a:r>
            <a:r>
              <a:rPr lang="ru-RU" sz="8000" b="1" dirty="0"/>
              <a:t>. Мораль позволяют выработать систему приоритетов, предпочтения одних норм другим, сформировать стратегию и тактику поведения. Эта функция – «компас», позволяющий выявить наиболее предпочтительные варианты поведения.</a:t>
            </a:r>
          </a:p>
          <a:p>
            <a:r>
              <a:rPr lang="ru-RU" sz="8000" b="1" dirty="0"/>
              <a:t>4. </a:t>
            </a:r>
            <a:r>
              <a:rPr lang="ru-RU" sz="8000" b="1" dirty="0">
                <a:highlight>
                  <a:srgbClr val="FFFF00"/>
                </a:highlight>
              </a:rPr>
              <a:t>Воспитательная функция </a:t>
            </a:r>
            <a:r>
              <a:rPr lang="ru-RU" sz="8000" b="1" dirty="0"/>
              <a:t>морали определяется участием в созидании человека как личности.</a:t>
            </a:r>
          </a:p>
          <a:p>
            <a:r>
              <a:rPr lang="ru-RU" sz="8000" b="1" dirty="0"/>
              <a:t>5. </a:t>
            </a:r>
            <a:r>
              <a:rPr lang="ru-RU" sz="8000" b="1" dirty="0">
                <a:highlight>
                  <a:srgbClr val="FFFF00"/>
                </a:highlight>
              </a:rPr>
              <a:t>Познавательная функция </a:t>
            </a:r>
            <a:r>
              <a:rPr lang="ru-RU" sz="8000" b="1" dirty="0"/>
              <a:t>может рассматриваться с позиции ценностных ориентаций, т. е. важно не само знание моральных принципов, а их значимость для индивида.</a:t>
            </a:r>
          </a:p>
          <a:p>
            <a:r>
              <a:rPr lang="ru-RU" sz="8000" b="1" dirty="0"/>
              <a:t>6. </a:t>
            </a:r>
            <a:r>
              <a:rPr lang="ru-RU" sz="8000" b="1" dirty="0">
                <a:highlight>
                  <a:srgbClr val="FFFF00"/>
                </a:highlight>
              </a:rPr>
              <a:t>Гуманизирующая</a:t>
            </a:r>
            <a:r>
              <a:rPr lang="ru-RU" sz="8000" b="1" dirty="0"/>
              <a:t> – формирующая лучшие человеческие качества, формирующая Личность в целом.</a:t>
            </a:r>
          </a:p>
          <a:p>
            <a:endParaRPr lang="ru-RU" dirty="0"/>
          </a:p>
        </p:txBody>
      </p:sp>
    </p:spTree>
    <p:extLst>
      <p:ext uri="{BB962C8B-B14F-4D97-AF65-F5344CB8AC3E}">
        <p14:creationId xmlns:p14="http://schemas.microsoft.com/office/powerpoint/2010/main" val="2512077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9218" name="Picture 2" descr="Беседа на тему: &amp;quot;Золотое правило - нравственности&amp;quot; (7 класс)">
            <a:extLst>
              <a:ext uri="{FF2B5EF4-FFF2-40B4-BE49-F238E27FC236}">
                <a16:creationId xmlns:a16="http://schemas.microsoft.com/office/drawing/2014/main" id="{9CD45AF7-A1A6-41DC-8650-332552660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solidFill>
            <a:schemeClr val="accent6">
              <a:lumMod val="60000"/>
              <a:lumOff val="40000"/>
            </a:schemeClr>
          </a:solidFill>
          <a:extLst/>
        </p:spPr>
      </p:pic>
    </p:spTree>
    <p:extLst>
      <p:ext uri="{BB962C8B-B14F-4D97-AF65-F5344CB8AC3E}">
        <p14:creationId xmlns:p14="http://schemas.microsoft.com/office/powerpoint/2010/main" val="2971111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54FAA6-2AEC-4298-98DC-D4128D5BF14B}"/>
              </a:ext>
            </a:extLst>
          </p:cNvPr>
          <p:cNvSpPr>
            <a:spLocks noGrp="1"/>
          </p:cNvSpPr>
          <p:nvPr>
            <p:ph type="title"/>
          </p:nvPr>
        </p:nvSpPr>
        <p:spPr>
          <a:solidFill>
            <a:schemeClr val="accent4">
              <a:lumMod val="40000"/>
              <a:lumOff val="60000"/>
            </a:schemeClr>
          </a:solidFill>
        </p:spPr>
        <p:txBody>
          <a:bodyPr/>
          <a:lstStyle/>
          <a:p>
            <a:r>
              <a:rPr lang="ru-RU" b="1" dirty="0"/>
              <a:t>ЭТИКА ДРЕВНЕИНДИЙСКОЙ ФИЛОСОФИИ</a:t>
            </a:r>
          </a:p>
        </p:txBody>
      </p:sp>
      <p:pic>
        <p:nvPicPr>
          <p:cNvPr id="13314" name="Picture 2" descr="ЭТИКА - презентация к уроку Окружающий мир">
            <a:extLst>
              <a:ext uri="{FF2B5EF4-FFF2-40B4-BE49-F238E27FC236}">
                <a16:creationId xmlns:a16="http://schemas.microsoft.com/office/drawing/2014/main" id="{D1F53F80-05F8-4C2A-B94D-84D774976BA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ЭТИКА - презентация к уроку Окружающий мир">
            <a:extLst>
              <a:ext uri="{FF2B5EF4-FFF2-40B4-BE49-F238E27FC236}">
                <a16:creationId xmlns:a16="http://schemas.microsoft.com/office/drawing/2014/main" id="{A91FEE4C-C9AE-41B5-8BCC-CCE05A25DC7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715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AAEC98-5297-4C71-8754-3723CE5C34B6}"/>
              </a:ext>
            </a:extLst>
          </p:cNvPr>
          <p:cNvSpPr>
            <a:spLocks noGrp="1"/>
          </p:cNvSpPr>
          <p:nvPr>
            <p:ph type="title"/>
          </p:nvPr>
        </p:nvSpPr>
        <p:spPr>
          <a:solidFill>
            <a:schemeClr val="accent5">
              <a:lumMod val="40000"/>
              <a:lumOff val="60000"/>
            </a:schemeClr>
          </a:solidFill>
        </p:spPr>
        <p:txBody>
          <a:bodyPr/>
          <a:lstStyle/>
          <a:p>
            <a:pPr algn="ctr"/>
            <a:r>
              <a:rPr lang="ru-RU" b="1" dirty="0"/>
              <a:t>ЭТИКА ДРЕВНЕКИТАЙСКОЙ ФИЛОСОФИИ</a:t>
            </a:r>
            <a:endParaRPr lang="ru-RU" dirty="0"/>
          </a:p>
        </p:txBody>
      </p:sp>
      <p:pic>
        <p:nvPicPr>
          <p:cNvPr id="1028" name="Picture 4" descr="Этапы развития этики как науки - online presentation">
            <a:extLst>
              <a:ext uri="{FF2B5EF4-FFF2-40B4-BE49-F238E27FC236}">
                <a16:creationId xmlns:a16="http://schemas.microsoft.com/office/drawing/2014/main" id="{93C2DF20-1FF6-4867-BEB0-655F7E8F326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43513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Этика, эстетика, аксиология - online presentation">
            <a:extLst>
              <a:ext uri="{FF2B5EF4-FFF2-40B4-BE49-F238E27FC236}">
                <a16:creationId xmlns:a16="http://schemas.microsoft.com/office/drawing/2014/main" id="{6164CF48-D495-4BC8-875B-C6FEA4CC3E2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6"/>
            <a:ext cx="5181600" cy="4351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331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C81C1-E080-469B-BAB8-E8AD15AEF268}"/>
              </a:ext>
            </a:extLst>
          </p:cNvPr>
          <p:cNvSpPr>
            <a:spLocks noGrp="1"/>
          </p:cNvSpPr>
          <p:nvPr>
            <p:ph type="title"/>
          </p:nvPr>
        </p:nvSpPr>
        <p:spPr>
          <a:solidFill>
            <a:schemeClr val="accent4">
              <a:lumMod val="60000"/>
              <a:lumOff val="40000"/>
            </a:schemeClr>
          </a:solidFill>
        </p:spPr>
        <p:txBody>
          <a:bodyPr/>
          <a:lstStyle/>
          <a:p>
            <a:pPr algn="ctr"/>
            <a:r>
              <a:rPr lang="ru-RU" b="1" dirty="0"/>
              <a:t>ЭТИКА ДРЕВНЕГРЕЧЕСКОЙ ФИЛОСОФИИ</a:t>
            </a:r>
          </a:p>
        </p:txBody>
      </p:sp>
      <p:pic>
        <p:nvPicPr>
          <p:cNvPr id="12290" name="Picture 2" descr="Презентация на тему: &amp;quot;Этика как наука о морали. План : 1. Предмет этики. 2.  Исторические формы этики.&amp;quot;. Скачать бесплатно и без регистрации.">
            <a:extLst>
              <a:ext uri="{FF2B5EF4-FFF2-40B4-BE49-F238E27FC236}">
                <a16:creationId xmlns:a16="http://schemas.microsoft.com/office/drawing/2014/main" id="{F868D207-FAE5-490A-84D6-4E383B44D93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825625"/>
            <a:ext cx="50292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ЭТИКА - презентация к уроку Окружающий мир">
            <a:extLst>
              <a:ext uri="{FF2B5EF4-FFF2-40B4-BE49-F238E27FC236}">
                <a16:creationId xmlns:a16="http://schemas.microsoft.com/office/drawing/2014/main" id="{04FAE8DD-7D12-4C4B-BC79-D14F548854E2}"/>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997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740906-51F3-4D43-8E91-33A2AEA88D56}"/>
              </a:ext>
            </a:extLst>
          </p:cNvPr>
          <p:cNvSpPr>
            <a:spLocks noGrp="1"/>
          </p:cNvSpPr>
          <p:nvPr>
            <p:ph type="title"/>
          </p:nvPr>
        </p:nvSpPr>
        <p:spPr>
          <a:solidFill>
            <a:schemeClr val="accent4">
              <a:lumMod val="60000"/>
              <a:lumOff val="40000"/>
            </a:schemeClr>
          </a:solidFill>
        </p:spPr>
        <p:txBody>
          <a:bodyPr/>
          <a:lstStyle/>
          <a:p>
            <a:pPr algn="ctr"/>
            <a:r>
              <a:rPr lang="ru-RU" b="1" dirty="0"/>
              <a:t>ЭТИКА ПЛАТОНА И АРИСТОТЕЛЯ</a:t>
            </a:r>
          </a:p>
        </p:txBody>
      </p:sp>
      <p:pic>
        <p:nvPicPr>
          <p:cNvPr id="5122" name="Picture 2" descr="Этика Аристотеля - Презентация 28022-35">
            <a:extLst>
              <a:ext uri="{FF2B5EF4-FFF2-40B4-BE49-F238E27FC236}">
                <a16:creationId xmlns:a16="http://schemas.microsoft.com/office/drawing/2014/main" id="{8641D8D7-1773-451C-ABBE-226537D88D3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Философия Платона Античная философия 1">
            <a:extLst>
              <a:ext uri="{FF2B5EF4-FFF2-40B4-BE49-F238E27FC236}">
                <a16:creationId xmlns:a16="http://schemas.microsoft.com/office/drawing/2014/main" id="{F260449E-2779-4C26-8AD8-2B5805EB8B2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127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E8A894-F723-466B-98D0-BEC1318F84C9}"/>
              </a:ext>
            </a:extLst>
          </p:cNvPr>
          <p:cNvSpPr>
            <a:spLocks noGrp="1"/>
          </p:cNvSpPr>
          <p:nvPr>
            <p:ph type="title"/>
          </p:nvPr>
        </p:nvSpPr>
        <p:spPr>
          <a:solidFill>
            <a:schemeClr val="accent6">
              <a:lumMod val="60000"/>
              <a:lumOff val="40000"/>
            </a:schemeClr>
          </a:solidFill>
        </p:spPr>
        <p:txBody>
          <a:bodyPr/>
          <a:lstStyle/>
          <a:p>
            <a:pPr algn="ctr"/>
            <a:r>
              <a:rPr lang="ru-RU" b="1" dirty="0"/>
              <a:t>ЭТИКА СТОИЦИЗМА</a:t>
            </a:r>
          </a:p>
        </p:txBody>
      </p:sp>
      <p:pic>
        <p:nvPicPr>
          <p:cNvPr id="15362" name="Picture 2" descr="Презентация на тему &amp;quot;Эпикурейцы и стоики&amp;quot; - презентации по Философии">
            <a:extLst>
              <a:ext uri="{FF2B5EF4-FFF2-40B4-BE49-F238E27FC236}">
                <a16:creationId xmlns:a16="http://schemas.microsoft.com/office/drawing/2014/main" id="{ACCFBD3B-221C-4971-A5C7-1E5870F8D71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ФИЛОСОФИЯ ЭПОХИ ЭЛЛИНИЗМА — презентация на Slide-Share.ru 🎓">
            <a:extLst>
              <a:ext uri="{FF2B5EF4-FFF2-40B4-BE49-F238E27FC236}">
                <a16:creationId xmlns:a16="http://schemas.microsoft.com/office/drawing/2014/main" id="{69E862F0-1E02-4090-A392-FFF99D2CDBF1}"/>
              </a:ext>
            </a:extLst>
          </p:cNvPr>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ru-RU" dirty="0"/>
              <a:t>Этический идеал стоиков – три «А»:</a:t>
            </a:r>
          </a:p>
          <a:p>
            <a:r>
              <a:rPr lang="ru-RU" dirty="0"/>
              <a:t>✅ Апатия - бесстрастие.</a:t>
            </a:r>
          </a:p>
          <a:p>
            <a:r>
              <a:rPr lang="ru-RU" dirty="0"/>
              <a:t>✅ Атараксию — невозмутимость.</a:t>
            </a:r>
          </a:p>
          <a:p>
            <a:r>
              <a:rPr lang="ru-RU" dirty="0"/>
              <a:t>✅ Автаркию — самодостаточность.</a:t>
            </a:r>
          </a:p>
          <a:p>
            <a:pPr marL="0" indent="0" algn="ctr">
              <a:buNone/>
            </a:pPr>
            <a:r>
              <a:rPr lang="ru-RU" b="1" dirty="0"/>
              <a:t>«АМОР ФАТИ» </a:t>
            </a:r>
          </a:p>
          <a:p>
            <a:pPr marL="0" indent="0" algn="ctr">
              <a:buNone/>
            </a:pPr>
            <a:r>
              <a:rPr lang="ru-RU" b="1" dirty="0"/>
              <a:t>– ЛЮБОВЬ К СУДЬБЕ</a:t>
            </a:r>
          </a:p>
          <a:p>
            <a:endParaRPr lang="ru-RU" dirty="0"/>
          </a:p>
        </p:txBody>
      </p:sp>
    </p:spTree>
    <p:extLst>
      <p:ext uri="{BB962C8B-B14F-4D97-AF65-F5344CB8AC3E}">
        <p14:creationId xmlns:p14="http://schemas.microsoft.com/office/powerpoint/2010/main" val="974772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96811F-7A29-49A2-A8AA-FC39545C2B48}"/>
              </a:ext>
            </a:extLst>
          </p:cNvPr>
          <p:cNvSpPr>
            <a:spLocks noGrp="1"/>
          </p:cNvSpPr>
          <p:nvPr>
            <p:ph type="title"/>
          </p:nvPr>
        </p:nvSpPr>
        <p:spPr>
          <a:solidFill>
            <a:schemeClr val="accent5">
              <a:lumMod val="40000"/>
              <a:lumOff val="60000"/>
            </a:schemeClr>
          </a:solidFill>
        </p:spPr>
        <p:txBody>
          <a:bodyPr/>
          <a:lstStyle/>
          <a:p>
            <a:pPr algn="ctr"/>
            <a:r>
              <a:rPr lang="ru-RU" b="1" dirty="0"/>
              <a:t>ЭТИКА ФИЛОСОФИИ СРЕДНЕВЕКОВЬЯ</a:t>
            </a:r>
          </a:p>
        </p:txBody>
      </p:sp>
      <p:pic>
        <p:nvPicPr>
          <p:cNvPr id="16386" name="Picture 2" descr="Презентация на тему: &amp;quot;Материалы по модулю «Основы светской этики». Логика  представления учебной информации по модулю «Основы светской этики»  Смысловой компонент Приоритеты.&amp;quot;. Скачать бесплатно и без регистрации.">
            <a:extLst>
              <a:ext uri="{FF2B5EF4-FFF2-40B4-BE49-F238E27FC236}">
                <a16:creationId xmlns:a16="http://schemas.microsoft.com/office/drawing/2014/main" id="{D0728941-0A2E-4000-84C4-A9EC40243AA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825625"/>
            <a:ext cx="50292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Этика как раздел философского знания. Лекция 19 - online presentation">
            <a:extLst>
              <a:ext uri="{FF2B5EF4-FFF2-40B4-BE49-F238E27FC236}">
                <a16:creationId xmlns:a16="http://schemas.microsoft.com/office/drawing/2014/main" id="{A55607ED-0D12-4174-9E09-C2EBC808F95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181600" cy="4435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187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04AAFD-D7EC-4E91-8790-08782010C3B3}"/>
              </a:ext>
            </a:extLst>
          </p:cNvPr>
          <p:cNvSpPr>
            <a:spLocks noGrp="1"/>
          </p:cNvSpPr>
          <p:nvPr>
            <p:ph type="title"/>
          </p:nvPr>
        </p:nvSpPr>
        <p:spPr>
          <a:solidFill>
            <a:schemeClr val="accent4">
              <a:lumMod val="60000"/>
              <a:lumOff val="40000"/>
            </a:schemeClr>
          </a:solidFill>
        </p:spPr>
        <p:txBody>
          <a:bodyPr/>
          <a:lstStyle/>
          <a:p>
            <a:pPr algn="ctr"/>
            <a:r>
              <a:rPr lang="ru-RU" b="1" dirty="0"/>
              <a:t>ЭТИКА ЭПОХИ ВОЗРОЖДЕНИЯ</a:t>
            </a:r>
          </a:p>
        </p:txBody>
      </p:sp>
      <p:pic>
        <p:nvPicPr>
          <p:cNvPr id="1026" name="Picture 2" descr="Скептицизм этической теории М. Монтеня (Реферат)">
            <a:extLst>
              <a:ext uri="{FF2B5EF4-FFF2-40B4-BE49-F238E27FC236}">
                <a16:creationId xmlns:a16="http://schemas.microsoft.com/office/drawing/2014/main" id="{481B9CD8-40E4-4A6E-8E40-83206D7E975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ЭТИКА - презентация к уроку Окружающий мир">
            <a:extLst>
              <a:ext uri="{FF2B5EF4-FFF2-40B4-BE49-F238E27FC236}">
                <a16:creationId xmlns:a16="http://schemas.microsoft.com/office/drawing/2014/main" id="{16C98750-D03E-4A8B-B414-9EFC039CD1C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054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C00220-6920-49F8-8BDB-36C68369503C}"/>
              </a:ext>
            </a:extLst>
          </p:cNvPr>
          <p:cNvSpPr>
            <a:spLocks noGrp="1"/>
          </p:cNvSpPr>
          <p:nvPr>
            <p:ph type="title"/>
          </p:nvPr>
        </p:nvSpPr>
        <p:spPr>
          <a:solidFill>
            <a:schemeClr val="accent6">
              <a:lumMod val="40000"/>
              <a:lumOff val="60000"/>
            </a:schemeClr>
          </a:solidFill>
        </p:spPr>
        <p:txBody>
          <a:bodyPr/>
          <a:lstStyle/>
          <a:p>
            <a:pPr algn="ctr"/>
            <a:r>
              <a:rPr lang="ru-RU" b="1" dirty="0"/>
              <a:t>ЭТИКА ФИЛОСОФИИ НОВОГО ВРЕМЕНИ</a:t>
            </a:r>
          </a:p>
        </p:txBody>
      </p:sp>
      <p:pic>
        <p:nvPicPr>
          <p:cNvPr id="2050" name="Picture 2" descr="Особенности этики Нового времени Выполнила : Максимова О.А Группа Ю-124Б -  скачать презентацию">
            <a:extLst>
              <a:ext uri="{FF2B5EF4-FFF2-40B4-BE49-F238E27FC236}">
                <a16:creationId xmlns:a16="http://schemas.microsoft.com/office/drawing/2014/main" id="{EA63F990-260C-4C9D-B586-2F414C75BCF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Философия нового времени XVII – XVIII вв презентация, доклад">
            <a:extLst>
              <a:ext uri="{FF2B5EF4-FFF2-40B4-BE49-F238E27FC236}">
                <a16:creationId xmlns:a16="http://schemas.microsoft.com/office/drawing/2014/main" id="{7D1B47C0-16D3-44BA-B359-FB20434932C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667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85391E-44F8-4B91-95B8-8BA673BAA526}"/>
              </a:ext>
            </a:extLst>
          </p:cNvPr>
          <p:cNvSpPr>
            <a:spLocks noGrp="1"/>
          </p:cNvSpPr>
          <p:nvPr>
            <p:ph type="title"/>
          </p:nvPr>
        </p:nvSpPr>
        <p:spPr>
          <a:solidFill>
            <a:schemeClr val="accent6">
              <a:lumMod val="40000"/>
              <a:lumOff val="60000"/>
            </a:schemeClr>
          </a:solidFill>
        </p:spPr>
        <p:txBody>
          <a:bodyPr/>
          <a:lstStyle/>
          <a:p>
            <a:pPr algn="ctr"/>
            <a:r>
              <a:rPr lang="ru-RU" b="1" dirty="0"/>
              <a:t>ЭТИКА ИММАНУИЛА КАНТА</a:t>
            </a:r>
          </a:p>
        </p:txBody>
      </p:sp>
      <p:pic>
        <p:nvPicPr>
          <p:cNvPr id="4098" name="Picture 2" descr="И. Кант - Презентация 8741-17">
            <a:extLst>
              <a:ext uri="{FF2B5EF4-FFF2-40B4-BE49-F238E27FC236}">
                <a16:creationId xmlns:a16="http://schemas.microsoft.com/office/drawing/2014/main" id="{773C2096-78B9-474B-BB31-890F972E085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690687"/>
            <a:ext cx="5029200" cy="448627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Zvukobook.ru - Первый аудиокнижный | Цитаты канта о жизни: цитаты,  афоризмы, высказывания и мысли великих и умных людей">
            <a:extLst>
              <a:ext uri="{FF2B5EF4-FFF2-40B4-BE49-F238E27FC236}">
                <a16:creationId xmlns:a16="http://schemas.microsoft.com/office/drawing/2014/main" id="{D1300F1B-5C36-4619-9435-F3EA91D46B0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215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7170" name="Picture 2" descr="Презентация на тему: &amp;quot;Этика как наука о морали. План : 1. Предмет этики. 2.  Исторические формы этики.&amp;quot;. Скачать бесплатно и без регистрации.">
            <a:extLst>
              <a:ext uri="{FF2B5EF4-FFF2-40B4-BE49-F238E27FC236}">
                <a16:creationId xmlns:a16="http://schemas.microsoft.com/office/drawing/2014/main" id="{37C640CE-53AE-4FCF-83B3-BAAD755230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424" y="830423"/>
            <a:ext cx="5906278" cy="4889241"/>
          </a:xfrm>
          <a:prstGeom prst="rect">
            <a:avLst/>
          </a:prstGeom>
          <a:solidFill>
            <a:schemeClr val="accent2">
              <a:lumMod val="60000"/>
              <a:lumOff val="40000"/>
            </a:schemeClr>
          </a:solidFill>
        </p:spPr>
      </p:pic>
    </p:spTree>
    <p:extLst>
      <p:ext uri="{BB962C8B-B14F-4D97-AF65-F5344CB8AC3E}">
        <p14:creationId xmlns:p14="http://schemas.microsoft.com/office/powerpoint/2010/main" val="2696295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8C7B92-B896-4706-ACA2-8A8B160DE820}"/>
              </a:ext>
            </a:extLst>
          </p:cNvPr>
          <p:cNvSpPr>
            <a:spLocks noGrp="1"/>
          </p:cNvSpPr>
          <p:nvPr>
            <p:ph type="title"/>
          </p:nvPr>
        </p:nvSpPr>
        <p:spPr>
          <a:solidFill>
            <a:schemeClr val="accent5">
              <a:lumMod val="60000"/>
              <a:lumOff val="40000"/>
            </a:schemeClr>
          </a:solidFill>
        </p:spPr>
        <p:txBody>
          <a:bodyPr/>
          <a:lstStyle/>
          <a:p>
            <a:pPr algn="ctr"/>
            <a:r>
              <a:rPr lang="ru-RU" b="1" dirty="0"/>
              <a:t>ЭТИКА НЕКЛАССИЧЕСКОЙ ФИЛОСОФИИ</a:t>
            </a:r>
          </a:p>
        </p:txBody>
      </p:sp>
      <p:pic>
        <p:nvPicPr>
          <p:cNvPr id="8194" name="Picture 2" descr="Основоположники марксизма: К. Маркс и Ф. Энгельс - презентация онлайн">
            <a:extLst>
              <a:ext uri="{FF2B5EF4-FFF2-40B4-BE49-F238E27FC236}">
                <a16:creationId xmlns:a16="http://schemas.microsoft.com/office/drawing/2014/main" id="{322D9FFE-EED8-4963-8855-549822BC4EB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435133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Презентация на тему: &amp;quot;АРТУР ШОПЕНГАУЭР ( ) немецкий философ, иррационалист,  мизантроп.&amp;quot;. Скачать бесплатно и без регистрации.">
            <a:extLst>
              <a:ext uri="{FF2B5EF4-FFF2-40B4-BE49-F238E27FC236}">
                <a16:creationId xmlns:a16="http://schemas.microsoft.com/office/drawing/2014/main" id="{4D08FF76-F94E-44A3-BD81-82DCADE95391}"/>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029200" cy="4519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276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AE784-10AA-4FFC-9B96-B458AB626B3F}"/>
              </a:ext>
            </a:extLst>
          </p:cNvPr>
          <p:cNvSpPr>
            <a:spLocks noGrp="1"/>
          </p:cNvSpPr>
          <p:nvPr>
            <p:ph type="title"/>
          </p:nvPr>
        </p:nvSpPr>
        <p:spPr>
          <a:solidFill>
            <a:schemeClr val="accent5">
              <a:lumMod val="40000"/>
              <a:lumOff val="60000"/>
            </a:schemeClr>
          </a:solidFill>
        </p:spPr>
        <p:txBody>
          <a:bodyPr/>
          <a:lstStyle/>
          <a:p>
            <a:pPr algn="ctr"/>
            <a:r>
              <a:rPr lang="ru-RU" b="1" dirty="0"/>
              <a:t>ЭТИКА ФРИДРИХА НИЦШЕ</a:t>
            </a:r>
          </a:p>
        </p:txBody>
      </p:sp>
      <p:pic>
        <p:nvPicPr>
          <p:cNvPr id="6148" name="Picture 4" descr="Неклассическая философия. Философия жизни - online presentation">
            <a:extLst>
              <a:ext uri="{FF2B5EF4-FFF2-40B4-BE49-F238E27FC236}">
                <a16:creationId xmlns:a16="http://schemas.microsoft.com/office/drawing/2014/main" id="{54B9310C-F6A9-4C59-9771-1BBBF6088DE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Этика Ницше - Презентация 55182-11">
            <a:extLst>
              <a:ext uri="{FF2B5EF4-FFF2-40B4-BE49-F238E27FC236}">
                <a16:creationId xmlns:a16="http://schemas.microsoft.com/office/drawing/2014/main" id="{809F0C24-1D8D-4594-A395-2629E4AD2BF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029200" cy="4420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305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5655D5-1041-4D17-9513-249173C60CEE}"/>
              </a:ext>
            </a:extLst>
          </p:cNvPr>
          <p:cNvSpPr>
            <a:spLocks noGrp="1"/>
          </p:cNvSpPr>
          <p:nvPr>
            <p:ph type="title"/>
          </p:nvPr>
        </p:nvSpPr>
        <p:spPr>
          <a:solidFill>
            <a:schemeClr val="bg2">
              <a:lumMod val="75000"/>
            </a:schemeClr>
          </a:solidFill>
        </p:spPr>
        <p:txBody>
          <a:bodyPr/>
          <a:lstStyle/>
          <a:p>
            <a:endParaRPr lang="ru-RU" dirty="0"/>
          </a:p>
        </p:txBody>
      </p:sp>
      <p:pic>
        <p:nvPicPr>
          <p:cNvPr id="5122" name="Picture 2" descr="Презентация по философии (этике) на тему &amp;quot;Западноевропейские этические  учения ХХ века&amp;quot;">
            <a:extLst>
              <a:ext uri="{FF2B5EF4-FFF2-40B4-BE49-F238E27FC236}">
                <a16:creationId xmlns:a16="http://schemas.microsoft.com/office/drawing/2014/main" id="{8032C6DC-7B82-44F3-8B60-D069A46180D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Презентация по философии (этике) на тему &amp;quot;Западноевропейские этические  учения ХХ века&amp;quot;">
            <a:extLst>
              <a:ext uri="{FF2B5EF4-FFF2-40B4-BE49-F238E27FC236}">
                <a16:creationId xmlns:a16="http://schemas.microsoft.com/office/drawing/2014/main" id="{C382A5B3-C8F8-4E2E-AD3A-11F3B22D498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768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ADF86A-2A69-4E54-B7C0-B746D8FDC4A5}"/>
              </a:ext>
            </a:extLst>
          </p:cNvPr>
          <p:cNvSpPr>
            <a:spLocks noGrp="1"/>
          </p:cNvSpPr>
          <p:nvPr>
            <p:ph type="title"/>
          </p:nvPr>
        </p:nvSpPr>
        <p:spPr>
          <a:solidFill>
            <a:schemeClr val="accent5">
              <a:lumMod val="40000"/>
              <a:lumOff val="60000"/>
            </a:schemeClr>
          </a:solidFill>
        </p:spPr>
        <p:txBody>
          <a:bodyPr/>
          <a:lstStyle/>
          <a:p>
            <a:pPr algn="ctr"/>
            <a:r>
              <a:rPr lang="ru-RU" b="1" dirty="0"/>
              <a:t>РЕЛИГИОЗНАЯ ЭТИКА</a:t>
            </a:r>
          </a:p>
        </p:txBody>
      </p:sp>
      <p:pic>
        <p:nvPicPr>
          <p:cNvPr id="2050" name="Picture 2" descr="Биоэтика. Этика, как философская наука. (Тема 1) - презентация онлайн">
            <a:extLst>
              <a:ext uri="{FF2B5EF4-FFF2-40B4-BE49-F238E27FC236}">
                <a16:creationId xmlns:a16="http://schemas.microsoft.com/office/drawing/2014/main" id="{91AA287D-A8C1-40B1-8021-336AA50A36A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43513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Презентация по дисциплине &amp;quot;Основы философии&amp;quot; на тему &amp;quot;Этика и философия&amp;quot;">
            <a:extLst>
              <a:ext uri="{FF2B5EF4-FFF2-40B4-BE49-F238E27FC236}">
                <a16:creationId xmlns:a16="http://schemas.microsoft.com/office/drawing/2014/main" id="{7C922F5A-D265-4889-A598-E90CF86C39B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181600" cy="435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525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F7468A-70ED-40C7-8D94-3BC6921CA15F}"/>
              </a:ext>
            </a:extLst>
          </p:cNvPr>
          <p:cNvSpPr>
            <a:spLocks noGrp="1"/>
          </p:cNvSpPr>
          <p:nvPr>
            <p:ph type="title"/>
          </p:nvPr>
        </p:nvSpPr>
        <p:spPr>
          <a:solidFill>
            <a:schemeClr val="bg2">
              <a:lumMod val="90000"/>
            </a:schemeClr>
          </a:solidFill>
        </p:spPr>
        <p:txBody>
          <a:bodyPr/>
          <a:lstStyle/>
          <a:p>
            <a:pPr algn="ctr"/>
            <a:r>
              <a:rPr lang="ru-RU" b="1" dirty="0"/>
              <a:t>ПОЛИТИЧЕСКАЯ ЭТИКА</a:t>
            </a:r>
          </a:p>
        </p:txBody>
      </p:sp>
      <p:pic>
        <p:nvPicPr>
          <p:cNvPr id="12290" name="Picture 2" descr="политическая этика - что это? Значение слова &amp;quot;политическая этика&amp;quot;">
            <a:extLst>
              <a:ext uri="{FF2B5EF4-FFF2-40B4-BE49-F238E27FC236}">
                <a16:creationId xmlns:a16="http://schemas.microsoft.com/office/drawing/2014/main" id="{431C1897-48B1-42FB-AB4F-FFFA7C45735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463208"/>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10" descr="Проект Дисциплина: политология. Тема: «политика и мораль: современный  аспект» — презентация на Slide-Share.ru 🎓">
            <a:extLst>
              <a:ext uri="{FF2B5EF4-FFF2-40B4-BE49-F238E27FC236}">
                <a16:creationId xmlns:a16="http://schemas.microsoft.com/office/drawing/2014/main" id="{F3D3C2EA-4090-4F3E-86F1-5B999170F492}"/>
              </a:ext>
            </a:extLst>
          </p:cNvPr>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algn="just"/>
            <a:r>
              <a:rPr lang="ru-RU" sz="2400" b="1" dirty="0"/>
              <a:t>Н. Макиавелли утверждал, что не мораль создает общество, а общество создаёт мораль. Политика имеет свои определённые правила и законы, нуждающиеся в особой регуляции, особой государственной морали, которая должна служить высшей нравственной ценности – государству, его целостности.</a:t>
            </a:r>
          </a:p>
          <a:p>
            <a:pPr algn="just"/>
            <a:r>
              <a:rPr lang="ru-RU" sz="2400" b="1" dirty="0"/>
              <a:t>«Политика и мораль несовместимы»</a:t>
            </a:r>
          </a:p>
        </p:txBody>
      </p:sp>
    </p:spTree>
    <p:extLst>
      <p:ext uri="{BB962C8B-B14F-4D97-AF65-F5344CB8AC3E}">
        <p14:creationId xmlns:p14="http://schemas.microsoft.com/office/powerpoint/2010/main" val="2814190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D0F51-C221-4D62-98DB-EA2BCB65833F}"/>
              </a:ext>
            </a:extLst>
          </p:cNvPr>
          <p:cNvSpPr>
            <a:spLocks noGrp="1"/>
          </p:cNvSpPr>
          <p:nvPr>
            <p:ph type="title"/>
          </p:nvPr>
        </p:nvSpPr>
        <p:spPr>
          <a:solidFill>
            <a:schemeClr val="accent4">
              <a:lumMod val="60000"/>
              <a:lumOff val="40000"/>
            </a:schemeClr>
          </a:solidFill>
        </p:spPr>
        <p:txBody>
          <a:bodyPr>
            <a:normAutofit/>
          </a:bodyPr>
          <a:lstStyle/>
          <a:p>
            <a:pPr algn="ctr"/>
            <a:r>
              <a:rPr lang="kk-KZ" sz="2800" b="1" dirty="0" err="1"/>
              <a:t>Политические</a:t>
            </a:r>
            <a:r>
              <a:rPr lang="kk-KZ" sz="2800" b="1" dirty="0"/>
              <a:t> </a:t>
            </a:r>
            <a:r>
              <a:rPr lang="kk-KZ" sz="2800" b="1" dirty="0" err="1"/>
              <a:t>ценности</a:t>
            </a:r>
            <a:r>
              <a:rPr lang="kk-KZ" sz="2800" b="1" dirty="0"/>
              <a:t> – </a:t>
            </a:r>
            <a:r>
              <a:rPr lang="kk-KZ" sz="2800" b="1" dirty="0" err="1"/>
              <a:t>это</a:t>
            </a:r>
            <a:r>
              <a:rPr lang="kk-KZ" sz="2800" b="1" dirty="0"/>
              <a:t> </a:t>
            </a:r>
            <a:r>
              <a:rPr lang="kk-KZ" sz="2800" b="1" dirty="0" err="1"/>
              <a:t>осознание</a:t>
            </a:r>
            <a:r>
              <a:rPr lang="kk-KZ" sz="2800" b="1" dirty="0"/>
              <a:t> </a:t>
            </a:r>
            <a:r>
              <a:rPr lang="kk-KZ" sz="2800" b="1" dirty="0" err="1"/>
              <a:t>наиболее</a:t>
            </a:r>
            <a:r>
              <a:rPr lang="kk-KZ" sz="2800" b="1" dirty="0"/>
              <a:t> </a:t>
            </a:r>
            <a:r>
              <a:rPr lang="kk-KZ" sz="2800" b="1" dirty="0" err="1"/>
              <a:t>правильного</a:t>
            </a:r>
            <a:r>
              <a:rPr lang="kk-KZ" sz="2800" b="1" dirty="0"/>
              <a:t>, </a:t>
            </a:r>
            <a:r>
              <a:rPr lang="kk-KZ" sz="2800" b="1" dirty="0" err="1"/>
              <a:t>справедливого</a:t>
            </a:r>
            <a:r>
              <a:rPr lang="kk-KZ" sz="2800" b="1" dirty="0"/>
              <a:t> </a:t>
            </a:r>
            <a:r>
              <a:rPr lang="kk-KZ" sz="2800" b="1" dirty="0" err="1"/>
              <a:t>политического</a:t>
            </a:r>
            <a:r>
              <a:rPr lang="kk-KZ" sz="2800" b="1" dirty="0"/>
              <a:t> </a:t>
            </a:r>
            <a:r>
              <a:rPr lang="kk-KZ" sz="2800" b="1" dirty="0" err="1"/>
              <a:t>устройства</a:t>
            </a:r>
            <a:r>
              <a:rPr lang="kk-KZ" sz="2800" b="1" dirty="0"/>
              <a:t> </a:t>
            </a:r>
            <a:r>
              <a:rPr lang="kk-KZ" sz="2800" b="1" dirty="0" err="1"/>
              <a:t>общества</a:t>
            </a:r>
            <a:r>
              <a:rPr lang="kk-KZ" sz="2800" b="1" dirty="0"/>
              <a:t>, а </a:t>
            </a:r>
            <a:r>
              <a:rPr lang="kk-KZ" sz="2800" b="1" dirty="0" err="1"/>
              <a:t>правовые</a:t>
            </a:r>
            <a:r>
              <a:rPr lang="kk-KZ" sz="2800" b="1" dirty="0"/>
              <a:t> – </a:t>
            </a:r>
            <a:r>
              <a:rPr lang="kk-KZ" sz="2800" b="1" dirty="0" err="1"/>
              <a:t>средства</a:t>
            </a:r>
            <a:r>
              <a:rPr lang="kk-KZ" sz="2800" b="1" dirty="0"/>
              <a:t> </a:t>
            </a:r>
            <a:r>
              <a:rPr lang="kk-KZ" sz="2800" b="1" dirty="0" err="1"/>
              <a:t>обеспечения</a:t>
            </a:r>
            <a:r>
              <a:rPr lang="kk-KZ" sz="2800" b="1" dirty="0"/>
              <a:t> </a:t>
            </a:r>
            <a:r>
              <a:rPr lang="kk-KZ" sz="2800" b="1" dirty="0" err="1"/>
              <a:t>гарантированных</a:t>
            </a:r>
            <a:r>
              <a:rPr lang="kk-KZ" sz="2800" b="1" dirty="0"/>
              <a:t> </a:t>
            </a:r>
            <a:r>
              <a:rPr lang="kk-KZ" sz="2800" b="1" dirty="0" err="1"/>
              <a:t>свобод</a:t>
            </a:r>
            <a:r>
              <a:rPr lang="kk-KZ" sz="2800" b="1" dirty="0"/>
              <a:t> </a:t>
            </a:r>
            <a:r>
              <a:rPr lang="kk-KZ" sz="2800" b="1" dirty="0" err="1"/>
              <a:t>личности</a:t>
            </a:r>
            <a:endParaRPr lang="ru-RU" sz="2800" dirty="0"/>
          </a:p>
        </p:txBody>
      </p:sp>
      <p:sp>
        <p:nvSpPr>
          <p:cNvPr id="3" name="Объект 2">
            <a:extLst>
              <a:ext uri="{FF2B5EF4-FFF2-40B4-BE49-F238E27FC236}">
                <a16:creationId xmlns:a16="http://schemas.microsoft.com/office/drawing/2014/main" id="{63A42981-47AC-491F-892D-D4E10E6122A4}"/>
              </a:ext>
            </a:extLst>
          </p:cNvPr>
          <p:cNvSpPr>
            <a:spLocks noGrp="1"/>
          </p:cNvSpPr>
          <p:nvPr>
            <p:ph sz="half" idx="1"/>
          </p:nvPr>
        </p:nvSpPr>
        <p:spPr>
          <a:solidFill>
            <a:schemeClr val="accent6">
              <a:lumMod val="60000"/>
              <a:lumOff val="40000"/>
            </a:schemeClr>
          </a:solidFill>
        </p:spPr>
        <p:txBody>
          <a:bodyPr>
            <a:normAutofit fontScale="70000" lnSpcReduction="20000"/>
          </a:bodyPr>
          <a:lstStyle/>
          <a:p>
            <a:r>
              <a:rPr lang="kk-KZ" b="1" dirty="0"/>
              <a:t>Платон</a:t>
            </a:r>
            <a:r>
              <a:rPr lang="kk-KZ" dirty="0"/>
              <a:t> дал </a:t>
            </a:r>
            <a:r>
              <a:rPr lang="kk-KZ" dirty="0" err="1"/>
              <a:t>понимание</a:t>
            </a:r>
            <a:r>
              <a:rPr lang="kk-KZ" dirty="0"/>
              <a:t> </a:t>
            </a:r>
            <a:r>
              <a:rPr lang="kk-KZ" dirty="0" err="1"/>
              <a:t>государства</a:t>
            </a:r>
            <a:r>
              <a:rPr lang="kk-KZ" dirty="0"/>
              <a:t> </a:t>
            </a:r>
            <a:r>
              <a:rPr lang="kk-KZ" dirty="0" err="1"/>
              <a:t>как</a:t>
            </a:r>
            <a:r>
              <a:rPr lang="kk-KZ" dirty="0"/>
              <a:t> </a:t>
            </a:r>
            <a:r>
              <a:rPr lang="kk-KZ" dirty="0" err="1"/>
              <a:t>совместного</a:t>
            </a:r>
            <a:r>
              <a:rPr lang="kk-KZ" dirty="0"/>
              <a:t> </a:t>
            </a:r>
            <a:r>
              <a:rPr lang="kk-KZ" dirty="0" err="1"/>
              <a:t>общежития</a:t>
            </a:r>
            <a:r>
              <a:rPr lang="kk-KZ" dirty="0"/>
              <a:t> </a:t>
            </a:r>
            <a:r>
              <a:rPr lang="kk-KZ" dirty="0" err="1"/>
              <a:t>людей</a:t>
            </a:r>
            <a:r>
              <a:rPr lang="kk-KZ" dirty="0"/>
              <a:t>, </a:t>
            </a:r>
            <a:r>
              <a:rPr lang="kk-KZ" dirty="0" err="1"/>
              <a:t>осознавших</a:t>
            </a:r>
            <a:r>
              <a:rPr lang="kk-KZ" dirty="0"/>
              <a:t> </a:t>
            </a:r>
            <a:r>
              <a:rPr lang="kk-KZ" dirty="0" err="1"/>
              <a:t>необходимость</a:t>
            </a:r>
            <a:r>
              <a:rPr lang="kk-KZ" dirty="0"/>
              <a:t> </a:t>
            </a:r>
            <a:r>
              <a:rPr lang="kk-KZ" dirty="0" err="1"/>
              <a:t>взаимопомощи</a:t>
            </a:r>
            <a:r>
              <a:rPr lang="kk-KZ" dirty="0"/>
              <a:t>, </a:t>
            </a:r>
            <a:r>
              <a:rPr lang="kk-KZ" dirty="0" err="1"/>
              <a:t>которое</a:t>
            </a:r>
            <a:r>
              <a:rPr lang="kk-KZ" dirty="0"/>
              <a:t> </a:t>
            </a:r>
            <a:r>
              <a:rPr lang="kk-KZ" dirty="0" err="1"/>
              <a:t>создается</a:t>
            </a:r>
            <a:r>
              <a:rPr lang="kk-KZ" dirty="0"/>
              <a:t> </a:t>
            </a:r>
            <a:r>
              <a:rPr lang="kk-KZ" dirty="0" err="1"/>
              <a:t>посредством</a:t>
            </a:r>
            <a:r>
              <a:rPr lang="kk-KZ" dirty="0"/>
              <a:t> </a:t>
            </a:r>
            <a:r>
              <a:rPr lang="kk-KZ" dirty="0" err="1"/>
              <a:t>договора</a:t>
            </a:r>
            <a:r>
              <a:rPr lang="kk-KZ" dirty="0"/>
              <a:t> </a:t>
            </a:r>
            <a:r>
              <a:rPr lang="kk-KZ" dirty="0" err="1"/>
              <a:t>людей</a:t>
            </a:r>
            <a:r>
              <a:rPr lang="kk-KZ" dirty="0"/>
              <a:t> </a:t>
            </a:r>
            <a:r>
              <a:rPr lang="kk-KZ" dirty="0" err="1"/>
              <a:t>между</a:t>
            </a:r>
            <a:r>
              <a:rPr lang="kk-KZ" dirty="0"/>
              <a:t> </a:t>
            </a:r>
            <a:r>
              <a:rPr lang="kk-KZ" dirty="0" err="1"/>
              <a:t>собой</a:t>
            </a:r>
            <a:r>
              <a:rPr lang="kk-KZ" dirty="0"/>
              <a:t>. </a:t>
            </a:r>
            <a:r>
              <a:rPr lang="kk-KZ" dirty="0" err="1"/>
              <a:t>Его</a:t>
            </a:r>
            <a:r>
              <a:rPr lang="kk-KZ" dirty="0"/>
              <a:t> </a:t>
            </a:r>
            <a:r>
              <a:rPr lang="kk-KZ" dirty="0" err="1"/>
              <a:t>государство</a:t>
            </a:r>
            <a:r>
              <a:rPr lang="kk-KZ" dirty="0"/>
              <a:t>, </a:t>
            </a:r>
            <a:r>
              <a:rPr lang="kk-KZ" dirty="0" err="1"/>
              <a:t>должно</a:t>
            </a:r>
            <a:r>
              <a:rPr lang="kk-KZ" dirty="0"/>
              <a:t> </a:t>
            </a:r>
            <a:r>
              <a:rPr lang="kk-KZ" dirty="0" err="1"/>
              <a:t>реализовать</a:t>
            </a:r>
            <a:r>
              <a:rPr lang="kk-KZ" dirty="0"/>
              <a:t> </a:t>
            </a:r>
            <a:r>
              <a:rPr lang="kk-KZ" dirty="0" err="1"/>
              <a:t>абсолютный</a:t>
            </a:r>
            <a:r>
              <a:rPr lang="kk-KZ" dirty="0"/>
              <a:t> идеал </a:t>
            </a:r>
            <a:r>
              <a:rPr lang="kk-KZ" dirty="0" err="1"/>
              <a:t>справедливости</a:t>
            </a:r>
            <a:r>
              <a:rPr lang="kk-KZ" dirty="0"/>
              <a:t> – </a:t>
            </a:r>
            <a:r>
              <a:rPr lang="kk-KZ" dirty="0" err="1"/>
              <a:t>жизнь</a:t>
            </a:r>
            <a:r>
              <a:rPr lang="kk-KZ" dirty="0"/>
              <a:t> без </a:t>
            </a:r>
            <a:r>
              <a:rPr lang="kk-KZ" dirty="0" err="1"/>
              <a:t>зла</a:t>
            </a:r>
            <a:r>
              <a:rPr lang="kk-KZ" dirty="0"/>
              <a:t> и </a:t>
            </a:r>
            <a:r>
              <a:rPr lang="kk-KZ" dirty="0" err="1"/>
              <a:t>ненависти</a:t>
            </a:r>
            <a:r>
              <a:rPr lang="kk-KZ" dirty="0"/>
              <a:t>, </a:t>
            </a:r>
            <a:r>
              <a:rPr lang="kk-KZ" dirty="0" err="1"/>
              <a:t>построенная</a:t>
            </a:r>
            <a:r>
              <a:rPr lang="kk-KZ" dirty="0"/>
              <a:t> </a:t>
            </a:r>
            <a:r>
              <a:rPr lang="kk-KZ" dirty="0" err="1"/>
              <a:t>на</a:t>
            </a:r>
            <a:r>
              <a:rPr lang="kk-KZ" dirty="0"/>
              <a:t> </a:t>
            </a:r>
            <a:r>
              <a:rPr lang="kk-KZ" dirty="0" err="1"/>
              <a:t>четырех</a:t>
            </a:r>
            <a:r>
              <a:rPr lang="kk-KZ" dirty="0"/>
              <a:t> </a:t>
            </a:r>
            <a:r>
              <a:rPr lang="kk-KZ" dirty="0" err="1"/>
              <a:t>основных</a:t>
            </a:r>
            <a:r>
              <a:rPr lang="kk-KZ" dirty="0"/>
              <a:t> </a:t>
            </a:r>
            <a:r>
              <a:rPr lang="kk-KZ" dirty="0" err="1"/>
              <a:t>принципах</a:t>
            </a:r>
            <a:r>
              <a:rPr lang="kk-KZ" dirty="0"/>
              <a:t>: </a:t>
            </a:r>
            <a:endParaRPr lang="ru-RU" dirty="0"/>
          </a:p>
          <a:p>
            <a:r>
              <a:rPr lang="kk-KZ" dirty="0"/>
              <a:t>1) </a:t>
            </a:r>
            <a:r>
              <a:rPr lang="kk-KZ" dirty="0" err="1"/>
              <a:t>воспитании</a:t>
            </a:r>
            <a:r>
              <a:rPr lang="kk-KZ" dirty="0"/>
              <a:t> и </a:t>
            </a:r>
            <a:r>
              <a:rPr lang="kk-KZ" dirty="0" err="1"/>
              <a:t>образовании</a:t>
            </a:r>
            <a:r>
              <a:rPr lang="kk-KZ" dirty="0"/>
              <a:t> </a:t>
            </a:r>
            <a:r>
              <a:rPr lang="kk-KZ" dirty="0" err="1"/>
              <a:t>членов</a:t>
            </a:r>
            <a:r>
              <a:rPr lang="kk-KZ" dirty="0"/>
              <a:t> </a:t>
            </a:r>
            <a:r>
              <a:rPr lang="kk-KZ" dirty="0" err="1"/>
              <a:t>общества</a:t>
            </a:r>
            <a:r>
              <a:rPr lang="kk-KZ" dirty="0"/>
              <a:t>; </a:t>
            </a:r>
            <a:endParaRPr lang="ru-RU" dirty="0"/>
          </a:p>
          <a:p>
            <a:r>
              <a:rPr lang="kk-KZ" dirty="0"/>
              <a:t>2) </a:t>
            </a:r>
            <a:r>
              <a:rPr lang="kk-KZ" dirty="0" err="1"/>
              <a:t>разумной</a:t>
            </a:r>
            <a:r>
              <a:rPr lang="kk-KZ" dirty="0"/>
              <a:t> </a:t>
            </a:r>
            <a:r>
              <a:rPr lang="kk-KZ" dirty="0" err="1"/>
              <a:t>системе</a:t>
            </a:r>
            <a:r>
              <a:rPr lang="kk-KZ" dirty="0"/>
              <a:t> </a:t>
            </a:r>
            <a:r>
              <a:rPr lang="kk-KZ" dirty="0" err="1"/>
              <a:t>распределения</a:t>
            </a:r>
            <a:r>
              <a:rPr lang="kk-KZ" dirty="0"/>
              <a:t> </a:t>
            </a:r>
            <a:r>
              <a:rPr lang="kk-KZ" dirty="0" err="1"/>
              <a:t>материальных</a:t>
            </a:r>
            <a:r>
              <a:rPr lang="kk-KZ" dirty="0"/>
              <a:t> </a:t>
            </a:r>
            <a:r>
              <a:rPr lang="kk-KZ" dirty="0" err="1"/>
              <a:t>благ</a:t>
            </a:r>
            <a:r>
              <a:rPr lang="kk-KZ" dirty="0"/>
              <a:t>; </a:t>
            </a:r>
            <a:endParaRPr lang="ru-RU" dirty="0"/>
          </a:p>
          <a:p>
            <a:r>
              <a:rPr lang="kk-KZ" dirty="0"/>
              <a:t>3) </a:t>
            </a:r>
            <a:r>
              <a:rPr lang="kk-KZ" dirty="0" err="1"/>
              <a:t>общественной</a:t>
            </a:r>
            <a:r>
              <a:rPr lang="kk-KZ" dirty="0"/>
              <a:t> </a:t>
            </a:r>
            <a:r>
              <a:rPr lang="kk-KZ" dirty="0" err="1"/>
              <a:t>собственности</a:t>
            </a:r>
            <a:r>
              <a:rPr lang="kk-KZ" dirty="0"/>
              <a:t>; </a:t>
            </a:r>
            <a:endParaRPr lang="ru-RU" dirty="0"/>
          </a:p>
          <a:p>
            <a:r>
              <a:rPr lang="kk-KZ" dirty="0"/>
              <a:t>4) </a:t>
            </a:r>
            <a:r>
              <a:rPr lang="kk-KZ" dirty="0" err="1"/>
              <a:t>классовой</a:t>
            </a:r>
            <a:r>
              <a:rPr lang="kk-KZ" dirty="0"/>
              <a:t> </a:t>
            </a:r>
            <a:r>
              <a:rPr lang="kk-KZ" dirty="0" err="1"/>
              <a:t>структуре</a:t>
            </a:r>
            <a:r>
              <a:rPr lang="kk-KZ" dirty="0"/>
              <a:t> </a:t>
            </a:r>
            <a:r>
              <a:rPr lang="kk-KZ" dirty="0" err="1"/>
              <a:t>общества</a:t>
            </a:r>
            <a:r>
              <a:rPr lang="kk-KZ" dirty="0"/>
              <a:t>. </a:t>
            </a:r>
            <a:endParaRPr lang="ru-RU" dirty="0"/>
          </a:p>
          <a:p>
            <a:endParaRPr lang="ru-RU" dirty="0"/>
          </a:p>
        </p:txBody>
      </p:sp>
      <p:sp>
        <p:nvSpPr>
          <p:cNvPr id="4" name="Объект 3">
            <a:extLst>
              <a:ext uri="{FF2B5EF4-FFF2-40B4-BE49-F238E27FC236}">
                <a16:creationId xmlns:a16="http://schemas.microsoft.com/office/drawing/2014/main" id="{1A5C59F8-4AB6-450E-AE48-5472A2F9C673}"/>
              </a:ext>
            </a:extLst>
          </p:cNvPr>
          <p:cNvSpPr>
            <a:spLocks noGrp="1"/>
          </p:cNvSpPr>
          <p:nvPr>
            <p:ph sz="half" idx="2"/>
          </p:nvPr>
        </p:nvSpPr>
        <p:spPr>
          <a:solidFill>
            <a:schemeClr val="accent5">
              <a:lumMod val="40000"/>
              <a:lumOff val="60000"/>
            </a:schemeClr>
          </a:solidFill>
        </p:spPr>
        <p:txBody>
          <a:bodyPr>
            <a:normAutofit fontScale="70000" lnSpcReduction="20000"/>
          </a:bodyPr>
          <a:lstStyle/>
          <a:p>
            <a:r>
              <a:rPr lang="kk-KZ" dirty="0"/>
              <a:t>Аристотель </a:t>
            </a:r>
            <a:r>
              <a:rPr lang="kk-KZ" dirty="0" err="1"/>
              <a:t>сформулировал</a:t>
            </a:r>
            <a:r>
              <a:rPr lang="kk-KZ" dirty="0"/>
              <a:t> </a:t>
            </a:r>
            <a:r>
              <a:rPr lang="kk-KZ" dirty="0" err="1"/>
              <a:t>понятие</a:t>
            </a:r>
            <a:r>
              <a:rPr lang="kk-KZ" dirty="0"/>
              <a:t> «</a:t>
            </a:r>
            <a:r>
              <a:rPr lang="kk-KZ" dirty="0" err="1"/>
              <a:t>гражданин</a:t>
            </a:r>
            <a:r>
              <a:rPr lang="kk-KZ" dirty="0"/>
              <a:t>» – </a:t>
            </a:r>
            <a:r>
              <a:rPr lang="kk-KZ" dirty="0" err="1"/>
              <a:t>это</a:t>
            </a:r>
            <a:r>
              <a:rPr lang="kk-KZ" dirty="0"/>
              <a:t> </a:t>
            </a:r>
            <a:r>
              <a:rPr lang="kk-KZ" dirty="0" err="1"/>
              <a:t>человек</a:t>
            </a:r>
            <a:r>
              <a:rPr lang="kk-KZ" dirty="0"/>
              <a:t>, </a:t>
            </a:r>
            <a:r>
              <a:rPr lang="kk-KZ" dirty="0" err="1"/>
              <a:t>живущий</a:t>
            </a:r>
            <a:r>
              <a:rPr lang="kk-KZ" dirty="0"/>
              <a:t> в </a:t>
            </a:r>
            <a:r>
              <a:rPr lang="kk-KZ" dirty="0" err="1"/>
              <a:t>государстве</a:t>
            </a:r>
            <a:r>
              <a:rPr lang="kk-KZ" dirty="0"/>
              <a:t>. </a:t>
            </a:r>
            <a:r>
              <a:rPr lang="kk-KZ" dirty="0" err="1"/>
              <a:t>Для</a:t>
            </a:r>
            <a:r>
              <a:rPr lang="kk-KZ" dirty="0"/>
              <a:t> </a:t>
            </a:r>
            <a:r>
              <a:rPr lang="kk-KZ" dirty="0" err="1"/>
              <a:t>нормального</a:t>
            </a:r>
            <a:r>
              <a:rPr lang="kk-KZ" dirty="0"/>
              <a:t> </a:t>
            </a:r>
            <a:r>
              <a:rPr lang="kk-KZ" dirty="0" err="1"/>
              <a:t>функционирования</a:t>
            </a:r>
            <a:r>
              <a:rPr lang="kk-KZ" dirty="0"/>
              <a:t> </a:t>
            </a:r>
            <a:r>
              <a:rPr lang="kk-KZ" dirty="0" err="1"/>
              <a:t>государства</a:t>
            </a:r>
            <a:r>
              <a:rPr lang="kk-KZ" dirty="0"/>
              <a:t> </a:t>
            </a:r>
            <a:r>
              <a:rPr lang="kk-KZ" dirty="0" err="1"/>
              <a:t>необходимо</a:t>
            </a:r>
            <a:r>
              <a:rPr lang="kk-KZ" dirty="0"/>
              <a:t>, </a:t>
            </a:r>
            <a:r>
              <a:rPr lang="kk-KZ" dirty="0" err="1"/>
              <a:t>чтобы</a:t>
            </a:r>
            <a:r>
              <a:rPr lang="kk-KZ" dirty="0"/>
              <a:t> в нем </a:t>
            </a:r>
            <a:r>
              <a:rPr lang="kk-KZ" dirty="0" err="1"/>
              <a:t>функционировало</a:t>
            </a:r>
            <a:r>
              <a:rPr lang="kk-KZ" dirty="0"/>
              <a:t> </a:t>
            </a:r>
            <a:r>
              <a:rPr lang="kk-KZ" dirty="0" err="1"/>
              <a:t>три</a:t>
            </a:r>
            <a:r>
              <a:rPr lang="kk-KZ" dirty="0"/>
              <a:t> </a:t>
            </a:r>
            <a:r>
              <a:rPr lang="kk-KZ" dirty="0" err="1"/>
              <a:t>власти</a:t>
            </a:r>
            <a:r>
              <a:rPr lang="kk-KZ" dirty="0"/>
              <a:t>: </a:t>
            </a:r>
            <a:endParaRPr lang="ru-RU" dirty="0"/>
          </a:p>
          <a:p>
            <a:r>
              <a:rPr lang="kk-KZ" dirty="0"/>
              <a:t>1) </a:t>
            </a:r>
            <a:r>
              <a:rPr lang="kk-KZ" dirty="0" err="1"/>
              <a:t>законодательная</a:t>
            </a:r>
            <a:r>
              <a:rPr lang="kk-KZ" dirty="0"/>
              <a:t>; </a:t>
            </a:r>
            <a:endParaRPr lang="ru-RU" dirty="0"/>
          </a:p>
          <a:p>
            <a:r>
              <a:rPr lang="kk-KZ" dirty="0"/>
              <a:t>2) </a:t>
            </a:r>
            <a:r>
              <a:rPr lang="kk-KZ" dirty="0" err="1"/>
              <a:t>административная</a:t>
            </a:r>
            <a:r>
              <a:rPr lang="kk-KZ" dirty="0"/>
              <a:t>; </a:t>
            </a:r>
            <a:endParaRPr lang="ru-RU" dirty="0"/>
          </a:p>
          <a:p>
            <a:r>
              <a:rPr lang="kk-KZ" dirty="0"/>
              <a:t>3) </a:t>
            </a:r>
            <a:r>
              <a:rPr lang="kk-KZ" dirty="0" err="1"/>
              <a:t>судебная</a:t>
            </a:r>
            <a:r>
              <a:rPr lang="kk-KZ" dirty="0"/>
              <a:t>. </a:t>
            </a:r>
            <a:endParaRPr lang="ru-RU" dirty="0"/>
          </a:p>
          <a:p>
            <a:r>
              <a:rPr lang="kk-KZ" dirty="0" err="1"/>
              <a:t>Политическое</a:t>
            </a:r>
            <a:r>
              <a:rPr lang="kk-KZ" dirty="0"/>
              <a:t> </a:t>
            </a:r>
            <a:r>
              <a:rPr lang="kk-KZ" dirty="0" err="1"/>
              <a:t>правление</a:t>
            </a:r>
            <a:r>
              <a:rPr lang="kk-KZ" dirty="0"/>
              <a:t> </a:t>
            </a:r>
            <a:r>
              <a:rPr lang="kk-KZ" dirty="0" err="1"/>
              <a:t>по</a:t>
            </a:r>
            <a:r>
              <a:rPr lang="kk-KZ" dirty="0"/>
              <a:t> </a:t>
            </a:r>
            <a:r>
              <a:rPr lang="kk-KZ" dirty="0" err="1"/>
              <a:t>Аристотелю</a:t>
            </a:r>
            <a:r>
              <a:rPr lang="kk-KZ" dirty="0"/>
              <a:t> – </a:t>
            </a:r>
            <a:r>
              <a:rPr lang="kk-KZ" dirty="0" err="1"/>
              <a:t>это</a:t>
            </a:r>
            <a:r>
              <a:rPr lang="kk-KZ" dirty="0"/>
              <a:t> </a:t>
            </a:r>
            <a:r>
              <a:rPr lang="kk-KZ" dirty="0" err="1"/>
              <a:t>правление</a:t>
            </a:r>
            <a:r>
              <a:rPr lang="kk-KZ" dirty="0"/>
              <a:t> </a:t>
            </a:r>
            <a:r>
              <a:rPr lang="kk-KZ" dirty="0" err="1"/>
              <a:t>Закона</a:t>
            </a:r>
            <a:r>
              <a:rPr lang="kk-KZ" dirty="0"/>
              <a:t>, а не </a:t>
            </a:r>
            <a:r>
              <a:rPr lang="kk-KZ" dirty="0" err="1"/>
              <a:t>людей</a:t>
            </a:r>
            <a:r>
              <a:rPr lang="kk-KZ" dirty="0"/>
              <a:t>. </a:t>
            </a:r>
            <a:endParaRPr lang="ru-RU" dirty="0"/>
          </a:p>
          <a:p>
            <a:r>
              <a:rPr lang="kk-KZ" dirty="0" err="1"/>
              <a:t>Основная</a:t>
            </a:r>
            <a:r>
              <a:rPr lang="kk-KZ" dirty="0"/>
              <a:t> </a:t>
            </a:r>
            <a:r>
              <a:rPr lang="kk-KZ" dirty="0" err="1"/>
              <a:t>цель</a:t>
            </a:r>
            <a:r>
              <a:rPr lang="kk-KZ" dirty="0"/>
              <a:t> </a:t>
            </a:r>
            <a:r>
              <a:rPr lang="kk-KZ" dirty="0" err="1"/>
              <a:t>государства</a:t>
            </a:r>
            <a:r>
              <a:rPr lang="kk-KZ" dirty="0"/>
              <a:t>, </a:t>
            </a:r>
            <a:r>
              <a:rPr lang="kk-KZ" dirty="0" err="1"/>
              <a:t>по</a:t>
            </a:r>
            <a:r>
              <a:rPr lang="kk-KZ" dirty="0"/>
              <a:t> </a:t>
            </a:r>
            <a:r>
              <a:rPr lang="kk-KZ" dirty="0" err="1"/>
              <a:t>мнению</a:t>
            </a:r>
            <a:r>
              <a:rPr lang="kk-KZ" dirty="0"/>
              <a:t> </a:t>
            </a:r>
            <a:r>
              <a:rPr lang="kk-KZ" dirty="0" err="1"/>
              <a:t>Аристотеля</a:t>
            </a:r>
            <a:r>
              <a:rPr lang="kk-KZ" dirty="0"/>
              <a:t>, </a:t>
            </a:r>
            <a:r>
              <a:rPr lang="kk-KZ" dirty="0" err="1"/>
              <a:t>является</a:t>
            </a:r>
            <a:r>
              <a:rPr lang="kk-KZ" dirty="0"/>
              <a:t> </a:t>
            </a:r>
            <a:r>
              <a:rPr lang="kk-KZ" dirty="0" err="1"/>
              <a:t>обеспечение</a:t>
            </a:r>
            <a:r>
              <a:rPr lang="kk-KZ" dirty="0"/>
              <a:t> </a:t>
            </a:r>
            <a:r>
              <a:rPr lang="kk-KZ" dirty="0" err="1"/>
              <a:t>счастливой</a:t>
            </a:r>
            <a:r>
              <a:rPr lang="kk-KZ" dirty="0"/>
              <a:t> </a:t>
            </a:r>
            <a:r>
              <a:rPr lang="kk-KZ" dirty="0" err="1"/>
              <a:t>жизни</a:t>
            </a:r>
            <a:r>
              <a:rPr lang="kk-KZ" dirty="0"/>
              <a:t> </a:t>
            </a:r>
            <a:r>
              <a:rPr lang="kk-KZ" dirty="0" err="1"/>
              <a:t>человека</a:t>
            </a:r>
            <a:r>
              <a:rPr lang="kk-KZ" dirty="0"/>
              <a:t>. </a:t>
            </a:r>
            <a:endParaRPr lang="ru-RU" dirty="0"/>
          </a:p>
          <a:p>
            <a:endParaRPr lang="ru-RU" dirty="0"/>
          </a:p>
        </p:txBody>
      </p:sp>
    </p:spTree>
    <p:extLst>
      <p:ext uri="{BB962C8B-B14F-4D97-AF65-F5344CB8AC3E}">
        <p14:creationId xmlns:p14="http://schemas.microsoft.com/office/powerpoint/2010/main" val="2783754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6A5734-B71D-43E6-886D-3D66830CE9E7}"/>
              </a:ext>
            </a:extLst>
          </p:cNvPr>
          <p:cNvSpPr>
            <a:spLocks noGrp="1"/>
          </p:cNvSpPr>
          <p:nvPr>
            <p:ph type="title"/>
          </p:nvPr>
        </p:nvSpPr>
        <p:spPr>
          <a:solidFill>
            <a:schemeClr val="accent5">
              <a:lumMod val="40000"/>
              <a:lumOff val="60000"/>
            </a:schemeClr>
          </a:solidFill>
        </p:spPr>
        <p:txBody>
          <a:bodyPr/>
          <a:lstStyle/>
          <a:p>
            <a:pPr algn="ctr"/>
            <a:r>
              <a:rPr lang="ru-RU" b="1" dirty="0"/>
              <a:t>МОРАЛЬ И ПРАВО</a:t>
            </a:r>
          </a:p>
        </p:txBody>
      </p:sp>
      <p:pic>
        <p:nvPicPr>
          <p:cNvPr id="10242" name="Picture 2" descr="Отличия морали от права - Презентация 192841-5">
            <a:extLst>
              <a:ext uri="{FF2B5EF4-FFF2-40B4-BE49-F238E27FC236}">
                <a16:creationId xmlns:a16="http://schemas.microsoft.com/office/drawing/2014/main" id="{BA17B5C0-5C4A-4DC3-AF51-7F4B1BB9CEA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Мораль и право в теории международных отношений - online presentation">
            <a:extLst>
              <a:ext uri="{FF2B5EF4-FFF2-40B4-BE49-F238E27FC236}">
                <a16:creationId xmlns:a16="http://schemas.microsoft.com/office/drawing/2014/main" id="{F3BB72A8-2539-44D3-8D4C-2BDCC101317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8"/>
            <a:ext cx="5181600" cy="4560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7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372AAF-7102-458A-B2A1-B184DBFD80BC}"/>
              </a:ext>
            </a:extLst>
          </p:cNvPr>
          <p:cNvSpPr>
            <a:spLocks noGrp="1"/>
          </p:cNvSpPr>
          <p:nvPr>
            <p:ph type="title"/>
          </p:nvPr>
        </p:nvSpPr>
        <p:spPr>
          <a:xfrm>
            <a:off x="651588" y="-2088827"/>
            <a:ext cx="10515600" cy="1325563"/>
          </a:xfrm>
        </p:spPr>
        <p:txBody>
          <a:bodyPr/>
          <a:lstStyle/>
          <a:p>
            <a:endParaRPr lang="ru-RU" dirty="0"/>
          </a:p>
        </p:txBody>
      </p:sp>
      <p:pic>
        <p:nvPicPr>
          <p:cNvPr id="11266" name="Picture 2" descr="Этика инженера. Профессиональная этика - презентация онлайн">
            <a:extLst>
              <a:ext uri="{FF2B5EF4-FFF2-40B4-BE49-F238E27FC236}">
                <a16:creationId xmlns:a16="http://schemas.microsoft.com/office/drawing/2014/main" id="{61FD6DBA-7B5A-4175-B119-AEE61955BFD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19. Мораль: Динамика моральных норм и идеалов">
            <a:extLst>
              <a:ext uri="{FF2B5EF4-FFF2-40B4-BE49-F238E27FC236}">
                <a16:creationId xmlns:a16="http://schemas.microsoft.com/office/drawing/2014/main" id="{DC29F041-F805-4924-9D19-0950630532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588" y="351161"/>
            <a:ext cx="3657600" cy="1247775"/>
          </a:xfrm>
          <a:prstGeom prst="rect">
            <a:avLst/>
          </a:prstGeom>
          <a:solidFill>
            <a:schemeClr val="accent6">
              <a:lumMod val="40000"/>
              <a:lumOff val="60000"/>
            </a:schemeClr>
          </a:solidFill>
        </p:spPr>
      </p:pic>
      <p:pic>
        <p:nvPicPr>
          <p:cNvPr id="11270" name="Picture 6" descr="Морально-этические основы профессиональной деятельности юриста презентация,  доклад">
            <a:extLst>
              <a:ext uri="{FF2B5EF4-FFF2-40B4-BE49-F238E27FC236}">
                <a16:creationId xmlns:a16="http://schemas.microsoft.com/office/drawing/2014/main" id="{A2EF3886-4F9A-41FF-9D8D-0B99B7945955}"/>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72200" y="1598936"/>
            <a:ext cx="5181600" cy="468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098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EB6E60-D6E7-47C0-9C24-03F6E5123E8C}"/>
              </a:ext>
            </a:extLst>
          </p:cNvPr>
          <p:cNvSpPr>
            <a:spLocks noGrp="1"/>
          </p:cNvSpPr>
          <p:nvPr>
            <p:ph type="title"/>
          </p:nvPr>
        </p:nvSpPr>
        <p:spPr>
          <a:solidFill>
            <a:schemeClr val="accent1">
              <a:lumMod val="40000"/>
              <a:lumOff val="60000"/>
            </a:schemeClr>
          </a:solidFill>
        </p:spPr>
        <p:txBody>
          <a:bodyPr>
            <a:normAutofit/>
          </a:bodyPr>
          <a:lstStyle/>
          <a:p>
            <a:pPr algn="ctr"/>
            <a:r>
              <a:rPr lang="ru-RU" sz="2800" b="1" dirty="0"/>
              <a:t>Инженером является физическое лицо, получившее по завершению образования квалификацию инженера и осуществляющее инженерную деятельность. </a:t>
            </a:r>
          </a:p>
        </p:txBody>
      </p:sp>
      <p:sp>
        <p:nvSpPr>
          <p:cNvPr id="3" name="Объект 2">
            <a:extLst>
              <a:ext uri="{FF2B5EF4-FFF2-40B4-BE49-F238E27FC236}">
                <a16:creationId xmlns:a16="http://schemas.microsoft.com/office/drawing/2014/main" id="{897A0D35-2EF9-48F9-9A48-46C9C921598F}"/>
              </a:ext>
            </a:extLst>
          </p:cNvPr>
          <p:cNvSpPr>
            <a:spLocks noGrp="1"/>
          </p:cNvSpPr>
          <p:nvPr>
            <p:ph sz="half" idx="1"/>
          </p:nvPr>
        </p:nvSpPr>
        <p:spPr>
          <a:solidFill>
            <a:schemeClr val="bg1">
              <a:lumMod val="85000"/>
            </a:schemeClr>
          </a:solidFill>
        </p:spPr>
        <p:txBody>
          <a:bodyPr>
            <a:normAutofit fontScale="47500" lnSpcReduction="20000"/>
          </a:bodyPr>
          <a:lstStyle/>
          <a:p>
            <a:r>
              <a:rPr lang="ru-RU" b="1" dirty="0"/>
              <a:t>Кодекс профессиональной деятельности инженера. </a:t>
            </a:r>
            <a:r>
              <a:rPr lang="ru-RU" dirty="0"/>
              <a:t>Фундаментальные принципы. Инженер своим поведением поддерживает и отстаивает репутацию, положение и достоинство профессии:</a:t>
            </a:r>
          </a:p>
          <a:p>
            <a:r>
              <a:rPr lang="ru-RU" dirty="0"/>
              <a:t>1.</a:t>
            </a:r>
            <a:r>
              <a:rPr lang="en-US" dirty="0"/>
              <a:t> </a:t>
            </a:r>
            <a:r>
              <a:rPr lang="ru-RU" dirty="0"/>
              <a:t>Использует свои знания и умения для повышения общественного благосостояния.</a:t>
            </a:r>
          </a:p>
          <a:p>
            <a:r>
              <a:rPr lang="ru-RU" dirty="0"/>
              <a:t>2.</a:t>
            </a:r>
            <a:r>
              <a:rPr lang="en-US" dirty="0"/>
              <a:t> </a:t>
            </a:r>
            <a:r>
              <a:rPr lang="ru-RU" dirty="0"/>
              <a:t>Будучи честным и беспристрастным инженер исполняет свои обязанности перед работодателем или подчиненными в соответствии с самыми высокими стандартами деловой этики.</a:t>
            </a:r>
          </a:p>
          <a:p>
            <a:r>
              <a:rPr lang="ru-RU" dirty="0"/>
              <a:t>3.</a:t>
            </a:r>
            <a:r>
              <a:rPr lang="en-US" dirty="0"/>
              <a:t> </a:t>
            </a:r>
            <a:r>
              <a:rPr lang="ru-RU" dirty="0"/>
              <a:t>Инженер гарантирует постоянное развитие своей профессиональной компетенции и развивает престиж своей профессии.</a:t>
            </a:r>
          </a:p>
          <a:p>
            <a:r>
              <a:rPr lang="ru-RU" dirty="0"/>
              <a:t>4.</a:t>
            </a:r>
            <a:r>
              <a:rPr lang="en-US" dirty="0"/>
              <a:t> </a:t>
            </a:r>
            <a:r>
              <a:rPr lang="ru-RU" dirty="0"/>
              <a:t>Инженер в профессиональных сообществах поддерживает репутацию другого инженера.</a:t>
            </a:r>
          </a:p>
          <a:p>
            <a:endParaRPr lang="ru-RU" dirty="0"/>
          </a:p>
        </p:txBody>
      </p:sp>
      <p:sp>
        <p:nvSpPr>
          <p:cNvPr id="4" name="Объект 3">
            <a:extLst>
              <a:ext uri="{FF2B5EF4-FFF2-40B4-BE49-F238E27FC236}">
                <a16:creationId xmlns:a16="http://schemas.microsoft.com/office/drawing/2014/main" id="{5100A4C0-0E6E-4096-A261-1E4D3C734CBE}"/>
              </a:ext>
            </a:extLst>
          </p:cNvPr>
          <p:cNvSpPr>
            <a:spLocks noGrp="1"/>
          </p:cNvSpPr>
          <p:nvPr>
            <p:ph sz="half" idx="2"/>
          </p:nvPr>
        </p:nvSpPr>
        <p:spPr>
          <a:solidFill>
            <a:schemeClr val="bg1">
              <a:lumMod val="75000"/>
            </a:schemeClr>
          </a:solidFill>
        </p:spPr>
        <p:txBody>
          <a:bodyPr>
            <a:normAutofit fontScale="47500" lnSpcReduction="20000"/>
          </a:bodyPr>
          <a:lstStyle/>
          <a:p>
            <a:r>
              <a:rPr lang="ru-RU" sz="2900" b="1" dirty="0"/>
              <a:t>Законы профессиональной деятельности</a:t>
            </a:r>
            <a:r>
              <a:rPr lang="ru-RU" sz="2900" dirty="0"/>
              <a:t>:</a:t>
            </a:r>
          </a:p>
          <a:p>
            <a:r>
              <a:rPr lang="ru-RU" sz="2900" dirty="0"/>
              <a:t>1.</a:t>
            </a:r>
            <a:r>
              <a:rPr lang="en-US" sz="2900" dirty="0"/>
              <a:t>  </a:t>
            </a:r>
            <a:r>
              <a:rPr lang="ru-RU" sz="2900" dirty="0"/>
              <a:t>Инженер в процессе своей деятельности ставит интересы безопасности, благосостояния и повышения комфорта общества </a:t>
            </a:r>
            <a:r>
              <a:rPr lang="en-US" sz="2900" dirty="0"/>
              <a:t> </a:t>
            </a:r>
            <a:r>
              <a:rPr lang="ru-RU" sz="2900" dirty="0"/>
              <a:t>выше собственных интересов.</a:t>
            </a:r>
          </a:p>
          <a:p>
            <a:r>
              <a:rPr lang="ru-RU" sz="2900" dirty="0"/>
              <a:t>2.</a:t>
            </a:r>
            <a:r>
              <a:rPr lang="en-US" sz="2900" dirty="0"/>
              <a:t>  </a:t>
            </a:r>
            <a:r>
              <a:rPr lang="ru-RU" sz="2900" dirty="0"/>
              <a:t>Инженер использует свои знания только в той области, в которой он компетентен.</a:t>
            </a:r>
          </a:p>
          <a:p>
            <a:r>
              <a:rPr lang="ru-RU" sz="2900" dirty="0"/>
              <a:t>3.</a:t>
            </a:r>
            <a:r>
              <a:rPr lang="en-US" sz="2900" dirty="0"/>
              <a:t> </a:t>
            </a:r>
            <a:r>
              <a:rPr lang="ru-RU" sz="2900" dirty="0"/>
              <a:t>Инженер должен улучшать свои профессиональные знания на протяжении всей своей карьеры, помогать и поддерживать коллег и стажеров в их профессиональном развитии.</a:t>
            </a:r>
          </a:p>
          <a:p>
            <a:r>
              <a:rPr lang="ru-RU" sz="2900" dirty="0"/>
              <a:t>4.</a:t>
            </a:r>
            <a:r>
              <a:rPr lang="en-US" sz="2900" dirty="0"/>
              <a:t>  </a:t>
            </a:r>
            <a:r>
              <a:rPr lang="ru-RU" sz="2900" dirty="0"/>
              <a:t>Инженер должны сотрудничать с другими профессиональными сообществами в командах для решения комплексных задач.</a:t>
            </a:r>
          </a:p>
          <a:p>
            <a:r>
              <a:rPr lang="ru-RU" sz="2900" dirty="0"/>
              <a:t>5.</a:t>
            </a:r>
            <a:r>
              <a:rPr lang="en-US" sz="2900" dirty="0"/>
              <a:t> </a:t>
            </a:r>
            <a:r>
              <a:rPr lang="ru-RU" sz="2900" dirty="0"/>
              <a:t>Инженер не должен прибегать к злоупотреблению своим служебным положением и причинению вреда имуществу и здоровью общества.</a:t>
            </a:r>
          </a:p>
          <a:p>
            <a:r>
              <a:rPr lang="ru-RU" sz="2900" dirty="0"/>
              <a:t>6.</a:t>
            </a:r>
            <a:r>
              <a:rPr lang="en-US" sz="2900" dirty="0"/>
              <a:t> </a:t>
            </a:r>
            <a:r>
              <a:rPr lang="ru-RU" sz="2900" dirty="0"/>
              <a:t>Инженер в своих профессиональных отношениях обязан уважительно относится ко всем окружающим людям и не обращать внимание на внешний вид, национальность и недостатки собеседника.</a:t>
            </a:r>
          </a:p>
          <a:p>
            <a:r>
              <a:rPr lang="ru-RU" sz="2900" dirty="0"/>
              <a:t>7.</a:t>
            </a:r>
            <a:r>
              <a:rPr lang="en-US" sz="2900" dirty="0"/>
              <a:t> </a:t>
            </a:r>
            <a:r>
              <a:rPr lang="ru-RU" sz="2900" dirty="0"/>
              <a:t>Инженер должен улучшать и повышать престиж профессии и профессиональную репутацию.</a:t>
            </a:r>
          </a:p>
          <a:p>
            <a:endParaRPr lang="ru-RU" dirty="0"/>
          </a:p>
        </p:txBody>
      </p:sp>
    </p:spTree>
    <p:extLst>
      <p:ext uri="{BB962C8B-B14F-4D97-AF65-F5344CB8AC3E}">
        <p14:creationId xmlns:p14="http://schemas.microsoft.com/office/powerpoint/2010/main" val="2943031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Этика как раздел философского знания. Лекция 19 - презентация онлайн">
            <a:extLst>
              <a:ext uri="{FF2B5EF4-FFF2-40B4-BE49-F238E27FC236}">
                <a16:creationId xmlns:a16="http://schemas.microsoft.com/office/drawing/2014/main" id="{5C7F5D91-0CD5-41A0-95DA-5CE6686D77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15801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TotalTime>
  <Words>1585</Words>
  <Application>Microsoft Office PowerPoint</Application>
  <PresentationFormat>Широкоэкранный</PresentationFormat>
  <Paragraphs>107</Paragraphs>
  <Slides>35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35</vt:i4>
      </vt:variant>
    </vt:vector>
  </HeadingPairs>
  <TitlesOfParts>
    <vt:vector size="40" baseType="lpstr">
      <vt:lpstr>Arial</vt:lpstr>
      <vt:lpstr>Calibri</vt:lpstr>
      <vt:lpstr>Calibri Light</vt:lpstr>
      <vt:lpstr>Times New Roman</vt:lpstr>
      <vt:lpstr>Тема Office</vt:lpstr>
      <vt:lpstr>Презентация PowerPoint</vt:lpstr>
      <vt:lpstr>ОСНОВНЫЕ ТЕОРИИ ЭТИКИ</vt:lpstr>
      <vt:lpstr>ЗАКОНЫ ЭТИКИ</vt:lpstr>
      <vt:lpstr>Презентация PowerPoint</vt:lpstr>
      <vt:lpstr>ЧТО ЕСТЬ БЛАГО?</vt:lpstr>
      <vt:lpstr>Философское учение о ценностях называется аксиология  (от греч. axios – ценности и logos – учение). </vt:lpstr>
      <vt:lpstr>КЛАССИФИКАЦИЯ ЦЕННОСТЕЙ</vt:lpstr>
      <vt:lpstr>Презентация PowerPoint</vt:lpstr>
      <vt:lpstr>Презентация PowerPoint</vt:lpstr>
      <vt:lpstr>Презентация PowerPoint</vt:lpstr>
      <vt:lpstr>Презентация PowerPoint</vt:lpstr>
      <vt:lpstr>МОРАЛЬ — (от лат. moralitas, moralis, mores традиция, народный обычай, позднее нрав, характер, нравы) </vt:lpstr>
      <vt:lpstr>Презентация PowerPoint</vt:lpstr>
      <vt:lpstr>ФУНКЦИИ МОРАЛИ</vt:lpstr>
      <vt:lpstr>Презентация PowerPoint</vt:lpstr>
      <vt:lpstr>ЭТИКА ДРЕВНЕИНДИЙСКОЙ ФИЛОСОФИИ</vt:lpstr>
      <vt:lpstr>ЭТИКА ДРЕВНЕКИТАЙСКОЙ ФИЛОСОФИИ</vt:lpstr>
      <vt:lpstr>ЭТИКА ДРЕВНЕГРЕЧЕСКОЙ ФИЛОСОФИИ</vt:lpstr>
      <vt:lpstr>ЭТИКА ПЛАТОНА И АРИСТОТЕЛЯ</vt:lpstr>
      <vt:lpstr>ЭТИКА СТОИЦИЗМА</vt:lpstr>
      <vt:lpstr>ЭТИКА ФИЛОСОФИИ СРЕДНЕВЕКОВЬЯ</vt:lpstr>
      <vt:lpstr>ЭТИКА ЭПОХИ ВОЗРОЖДЕНИЯ</vt:lpstr>
      <vt:lpstr>ЭТИКА ФИЛОСОФИИ НОВОГО ВРЕМЕНИ</vt:lpstr>
      <vt:lpstr>ЭТИКА ИММАНУИЛА КАНТА</vt:lpstr>
      <vt:lpstr>Презентация PowerPoint</vt:lpstr>
      <vt:lpstr>ЭТИКА НЕКЛАССИЧЕСКОЙ ФИЛОСОФИИ</vt:lpstr>
      <vt:lpstr>ЭТИКА ФРИДРИХА НИЦШЕ</vt:lpstr>
      <vt:lpstr>Презентация PowerPoint</vt:lpstr>
      <vt:lpstr>РЕЛИГИОЗНАЯ ЭТИКА</vt:lpstr>
      <vt:lpstr>ПОЛИТИЧЕСКАЯ ЭТИКА</vt:lpstr>
      <vt:lpstr>Политические ценности – это осознание наиболее правильного, справедливого политического устройства общества, а правовые – средства обеспечения гарантированных свобод личности</vt:lpstr>
      <vt:lpstr>МОРАЛЬ И ПРАВО</vt:lpstr>
      <vt:lpstr>Презентация PowerPoint</vt:lpstr>
      <vt:lpstr>Инженером является физическое лицо, получившее по завершению образования квалификацию инженера и осуществляющее инженерную деятельность.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73</cp:revision>
  <dcterms:created xsi:type="dcterms:W3CDTF">2021-11-02T12:33:04Z</dcterms:created>
  <dcterms:modified xsi:type="dcterms:W3CDTF">2021-11-03T04:44:33Z</dcterms:modified>
</cp:coreProperties>
</file>